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2"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Lst>
  <p:sldSz cy="10287000" cx="18288000"/>
  <p:notesSz cx="6858000" cy="9144000"/>
  <p:embeddedFontLst>
    <p:embeddedFont>
      <p:font typeface="Montserrat"/>
      <p:regular r:id="rId70"/>
      <p:bold r:id="rId71"/>
      <p:italic r:id="rId72"/>
      <p:boldItalic r:id="rId73"/>
    </p:embeddedFont>
    <p:embeddedFont>
      <p:font typeface="Open Sans SemiBold"/>
      <p:regular r:id="rId74"/>
      <p:bold r:id="rId75"/>
      <p:italic r:id="rId76"/>
      <p:boldItalic r:id="rId77"/>
    </p:embeddedFont>
    <p:embeddedFont>
      <p:font typeface="Bitter"/>
      <p:regular r:id="rId78"/>
      <p:bold r:id="rId79"/>
      <p:italic r:id="rId80"/>
      <p:boldItalic r:id="rId81"/>
    </p:embeddedFont>
    <p:embeddedFont>
      <p:font typeface="Red Hat Display"/>
      <p:regular r:id="rId82"/>
      <p:bold r:id="rId83"/>
      <p:italic r:id="rId84"/>
      <p:boldItalic r:id="rId85"/>
    </p:embeddedFont>
    <p:embeddedFont>
      <p:font typeface="Open Sans Medium"/>
      <p:regular r:id="rId86"/>
      <p:bold r:id="rId87"/>
      <p:italic r:id="rId88"/>
      <p:boldItalic r:id="rId89"/>
    </p:embeddedFont>
    <p:embeddedFont>
      <p:font typeface="Bitter Medium"/>
      <p:regular r:id="rId90"/>
      <p:bold r:id="rId91"/>
      <p:italic r:id="rId92"/>
      <p:boldItalic r:id="rId93"/>
    </p:embeddedFont>
    <p:embeddedFont>
      <p:font typeface="Gill Sans"/>
      <p:regular r:id="rId94"/>
      <p:bold r:id="rId95"/>
    </p:embeddedFont>
    <p:embeddedFont>
      <p:font typeface="Bitter SemiBold"/>
      <p:regular r:id="rId96"/>
      <p:bold r:id="rId97"/>
      <p:italic r:id="rId98"/>
      <p:boldItalic r:id="rId99"/>
    </p:embeddedFont>
    <p:embeddedFont>
      <p:font typeface="Open Sans"/>
      <p:regular r:id="rId100"/>
      <p:bold r:id="rId101"/>
      <p:italic r:id="rId102"/>
      <p:boldItalic r:id="rId103"/>
    </p:embeddedFont>
    <p:embeddedFont>
      <p:font typeface="Century Gothic"/>
      <p:regular r:id="rId104"/>
      <p:bold r:id="rId105"/>
      <p:italic r:id="rId106"/>
      <p:boldItalic r:id="rId10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12">
          <p15:clr>
            <a:srgbClr val="A4A3A4"/>
          </p15:clr>
        </p15:guide>
        <p15:guide id="2" pos="5767">
          <p15:clr>
            <a:srgbClr val="A4A3A4"/>
          </p15:clr>
        </p15:guide>
        <p15:guide id="3" orient="horz" pos="151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12" orient="horz"/>
        <p:guide pos="5767"/>
        <p:guide pos="151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CenturyGothic-boldItalic.fntdata"/><Relationship Id="rId106" Type="http://schemas.openxmlformats.org/officeDocument/2006/relationships/font" Target="fonts/CenturyGothic-italic.fntdata"/><Relationship Id="rId105" Type="http://schemas.openxmlformats.org/officeDocument/2006/relationships/font" Target="fonts/CenturyGothic-bold.fntdata"/><Relationship Id="rId104" Type="http://schemas.openxmlformats.org/officeDocument/2006/relationships/font" Target="fonts/CenturyGothic-regular.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OpenSans-boldItalic.fntdata"/><Relationship Id="rId102" Type="http://schemas.openxmlformats.org/officeDocument/2006/relationships/font" Target="fonts/OpenSans-italic.fntdata"/><Relationship Id="rId101" Type="http://schemas.openxmlformats.org/officeDocument/2006/relationships/font" Target="fonts/OpenSans-bold.fntdata"/><Relationship Id="rId100" Type="http://schemas.openxmlformats.org/officeDocument/2006/relationships/font" Target="fonts/OpenSans-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GillSans-bold.fntdata"/><Relationship Id="rId94" Type="http://schemas.openxmlformats.org/officeDocument/2006/relationships/font" Target="fonts/GillSans-regular.fntdata"/><Relationship Id="rId97" Type="http://schemas.openxmlformats.org/officeDocument/2006/relationships/font" Target="fonts/BitterSemiBold-bold.fntdata"/><Relationship Id="rId96" Type="http://schemas.openxmlformats.org/officeDocument/2006/relationships/font" Target="fonts/BitterSemiBold-regular.fntdata"/><Relationship Id="rId11" Type="http://schemas.openxmlformats.org/officeDocument/2006/relationships/slide" Target="slides/slide6.xml"/><Relationship Id="rId99" Type="http://schemas.openxmlformats.org/officeDocument/2006/relationships/font" Target="fonts/BitterSemiBold-boldItalic.fntdata"/><Relationship Id="rId10" Type="http://schemas.openxmlformats.org/officeDocument/2006/relationships/slide" Target="slides/slide5.xml"/><Relationship Id="rId98" Type="http://schemas.openxmlformats.org/officeDocument/2006/relationships/font" Target="fonts/BitterSemi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BitterMedium-bold.fntdata"/><Relationship Id="rId90" Type="http://schemas.openxmlformats.org/officeDocument/2006/relationships/font" Target="fonts/BitterMedium-regular.fntdata"/><Relationship Id="rId93" Type="http://schemas.openxmlformats.org/officeDocument/2006/relationships/font" Target="fonts/BitterMedium-boldItalic.fntdata"/><Relationship Id="rId92" Type="http://schemas.openxmlformats.org/officeDocument/2006/relationships/font" Target="fonts/BitterMedium-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RedHatDisplay-italic.fntdata"/><Relationship Id="rId83" Type="http://schemas.openxmlformats.org/officeDocument/2006/relationships/font" Target="fonts/RedHatDisplay-bold.fntdata"/><Relationship Id="rId86" Type="http://schemas.openxmlformats.org/officeDocument/2006/relationships/font" Target="fonts/OpenSansMedium-regular.fntdata"/><Relationship Id="rId85" Type="http://schemas.openxmlformats.org/officeDocument/2006/relationships/font" Target="fonts/RedHatDisplay-boldItalic.fntdata"/><Relationship Id="rId88" Type="http://schemas.openxmlformats.org/officeDocument/2006/relationships/font" Target="fonts/OpenSansMedium-italic.fntdata"/><Relationship Id="rId87" Type="http://schemas.openxmlformats.org/officeDocument/2006/relationships/font" Target="fonts/OpenSansMedium-bold.fntdata"/><Relationship Id="rId89" Type="http://schemas.openxmlformats.org/officeDocument/2006/relationships/font" Target="fonts/OpenSansMedium-boldItalic.fntdata"/><Relationship Id="rId80" Type="http://schemas.openxmlformats.org/officeDocument/2006/relationships/font" Target="fonts/Bitter-italic.fntdata"/><Relationship Id="rId82" Type="http://schemas.openxmlformats.org/officeDocument/2006/relationships/font" Target="fonts/RedHatDisplay-regular.fntdata"/><Relationship Id="rId81" Type="http://schemas.openxmlformats.org/officeDocument/2006/relationships/font" Target="fonts/Bitter-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Montserrat-boldItalic.fntdata"/><Relationship Id="rId72" Type="http://schemas.openxmlformats.org/officeDocument/2006/relationships/font" Target="fonts/Montserrat-italic.fntdata"/><Relationship Id="rId75" Type="http://schemas.openxmlformats.org/officeDocument/2006/relationships/font" Target="fonts/OpenSansSemiBold-bold.fntdata"/><Relationship Id="rId74" Type="http://schemas.openxmlformats.org/officeDocument/2006/relationships/font" Target="fonts/OpenSansSemiBold-regular.fntdata"/><Relationship Id="rId77" Type="http://schemas.openxmlformats.org/officeDocument/2006/relationships/font" Target="fonts/OpenSansSemiBold-boldItalic.fntdata"/><Relationship Id="rId76" Type="http://schemas.openxmlformats.org/officeDocument/2006/relationships/font" Target="fonts/OpenSansSemiBold-italic.fntdata"/><Relationship Id="rId79" Type="http://schemas.openxmlformats.org/officeDocument/2006/relationships/font" Target="fonts/Bitter-bold.fntdata"/><Relationship Id="rId78" Type="http://schemas.openxmlformats.org/officeDocument/2006/relationships/font" Target="fonts/Bitter-regular.fntdata"/><Relationship Id="rId71" Type="http://schemas.openxmlformats.org/officeDocument/2006/relationships/font" Target="fonts/Montserrat-bold.fntdata"/><Relationship Id="rId70" Type="http://schemas.openxmlformats.org/officeDocument/2006/relationships/font" Target="fonts/Montserrat-regular.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27dcd8d67b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27dcd8d67b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6b9818579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3" name="Google Shape;163;g26b9818579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e37c31a43e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e37c31a43e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a046fbbd95_0_5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a046fbbd95_0_5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a046fbbd95_0_7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a046fbbd95_0_76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a0f030e1d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a0f030e1d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da8ec8f3c7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da8ec8f3c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247a24e8cbf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247a24e8cbf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29554a45c5b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29554a45c5b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9554a45c5b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9554a45c5b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29554a45c5b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29554a45c5b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2bf6e557f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2bf6e557f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9554a45c5b_0_9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9554a45c5b_0_9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a0f030e1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2a0f030e1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47a24e8cbf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47a24e8cbf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10d7d87784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10d7d87784_0_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g210d7d87784_0_9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258d3617b8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258d3617b8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7db13cc1f9_1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7db13cc1f9_1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2098cc26d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2098cc26d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47a24e8cbf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247a24e8cbf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210d7d87784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210d7d87784_0_2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g210d7d87784_0_25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75e98a824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4" name="Google Shape;454;g275e98a824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1196bedbe6a_0_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1196bedbe6a_0_36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275e98a824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275e98a824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8e01cf519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8e01cf5197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28e01cf5197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2829195e29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2829195e29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bdac6cd9df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bdac6cd9df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2bdac6cd9df_0_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bdac6cd9d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bdac6cd9d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g2a0f030e1d4_0_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8" name="Google Shape;518;g2a0f030e1d4_0_2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1196bedbe6a_0_5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3" name="Google Shape;543;g1196bedbe6a_0_5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g1196bedbe6a_0_58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11903442226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11903442226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11903442226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1196bedbe6a_0_5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1196bedbe6a_0_5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1196bedbe6a_0_5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24efff6f13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24efff6f137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24efff6f137_1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e37c31a43e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e37c31a43e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g11903442226_2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8" name="Google Shape;578;g11903442226_2_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11903442226_2_4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11903442226_2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11903442226_2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g11903442226_2_5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196bedbe6a_0_5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196bedbe6a_0_5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1196bedbe6a_0_58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196bedbe6a_0_6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196bedbe6a_0_6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1196bedbe6a_0_6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1196bedbe6a_0_8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1196bedbe6a_0_8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g1196bedbe6a_0_8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1196bedbe6a_0_8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5" name="Google Shape;635;g1196bedbe6a_0_8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g1196bedbe6a_0_84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1196bedbe6a_0_8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1196bedbe6a_0_8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g1196bedbe6a_0_85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196bedbe6a_0_8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196bedbe6a_0_87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196bedbe6a_0_8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196bedbe6a_0_88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1" name="Shape 721"/>
        <p:cNvGrpSpPr/>
        <p:nvPr/>
      </p:nvGrpSpPr>
      <p:grpSpPr>
        <a:xfrm>
          <a:off x="0" y="0"/>
          <a:ext cx="0" cy="0"/>
          <a:chOff x="0" y="0"/>
          <a:chExt cx="0" cy="0"/>
        </a:xfrm>
      </p:grpSpPr>
      <p:sp>
        <p:nvSpPr>
          <p:cNvPr id="722" name="Google Shape;722;g1196bedbe6a_0_8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1196bedbe6a_0_89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7dcd8d67bb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7dcd8d67bb_0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g27dcd8d67bb_0_10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1196bedbe6a_0_9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1196bedbe6a_0_9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g1196bedbe6a_0_90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1196bedbe6a_0_9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1196bedbe6a_0_9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g1196bedbe6a_0_92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196bedbe6a_0_9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196bedbe6a_0_9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g1196bedbe6a_0_93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3" name="Shape 783"/>
        <p:cNvGrpSpPr/>
        <p:nvPr/>
      </p:nvGrpSpPr>
      <p:grpSpPr>
        <a:xfrm>
          <a:off x="0" y="0"/>
          <a:ext cx="0" cy="0"/>
          <a:chOff x="0" y="0"/>
          <a:chExt cx="0" cy="0"/>
        </a:xfrm>
      </p:grpSpPr>
      <p:sp>
        <p:nvSpPr>
          <p:cNvPr id="784" name="Google Shape;784;g1196bedbe6a_0_9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5" name="Google Shape;785;g1196bedbe6a_0_9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g1196bedbe6a_0_9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1196bedbe6a_0_1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1196bedbe6a_0_11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g1196bedbe6a_0_110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7db13cc1f9_1_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17db13cc1f9_1_4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g17db13cc1f9_1_46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10c5f9b04c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10c5f9b04c_0_1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g210c5f9b04c_0_1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210c5f9b0e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210c5f9b0e0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g210c5f9b0e0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24e6c441c3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24e6c441c3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24e6c441c3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24e6c441c3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17db13cc1f9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17db13cc1f9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24e6c441c3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24e6c441c3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24e6c441c3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24e6c441c3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2da8ec8f3c7_0_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2da8ec8f3c7_0_3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g2da8ec8f3c7_0_3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2da8ec8f3c7_0_2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2da8ec8f3c7_0_2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1196bedbe6a_0_11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g1196bedbe6a_0_1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da8ec8f3c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da8ec8f3c7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Barrier to entry in AI has been lowered</a:t>
            </a:r>
            <a:endParaRPr/>
          </a:p>
        </p:txBody>
      </p:sp>
      <p:sp>
        <p:nvSpPr>
          <p:cNvPr id="129" name="Google Shape;129;g2da8ec8f3c7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48214a530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48214a530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7dcd8d67bb_0_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
        <p:nvSpPr>
          <p:cNvPr id="154" name="Google Shape;154;g27dcd8d67bb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3.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Title" type="title">
  <p:cSld name="TITLE">
    <p:spTree>
      <p:nvGrpSpPr>
        <p:cNvPr id="10"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0"/>
            <a:ext cx="18288000" cy="10286981"/>
          </a:xfrm>
          <a:prstGeom prst="rect">
            <a:avLst/>
          </a:prstGeom>
          <a:noFill/>
          <a:ln>
            <a:noFill/>
          </a:ln>
        </p:spPr>
      </p:pic>
      <p:sp>
        <p:nvSpPr>
          <p:cNvPr id="12" name="Google Shape;12;p2"/>
          <p:cNvSpPr txBox="1"/>
          <p:nvPr>
            <p:ph type="ctrTitle"/>
          </p:nvPr>
        </p:nvSpPr>
        <p:spPr>
          <a:xfrm>
            <a:off x="1829847" y="1791175"/>
            <a:ext cx="14700000" cy="3575400"/>
          </a:xfrm>
          <a:prstGeom prst="rect">
            <a:avLst/>
          </a:prstGeom>
        </p:spPr>
        <p:txBody>
          <a:bodyPr anchorCtr="0" anchor="b" bIns="0" lIns="0" spcFirstLastPara="1" rIns="0" wrap="square" tIns="0">
            <a:normAutofit/>
          </a:bodyPr>
          <a:lstStyle>
            <a:lvl1pPr lvl="0">
              <a:spcBef>
                <a:spcPts val="0"/>
              </a:spcBef>
              <a:spcAft>
                <a:spcPts val="0"/>
              </a:spcAft>
              <a:buClr>
                <a:schemeClr val="lt1"/>
              </a:buClr>
              <a:buSzPts val="8400"/>
              <a:buFont typeface="Bitter Medium"/>
              <a:buNone/>
              <a:defRPr sz="8400">
                <a:solidFill>
                  <a:schemeClr val="lt1"/>
                </a:solidFill>
                <a:latin typeface="Bitter Medium"/>
                <a:ea typeface="Bitter Medium"/>
                <a:cs typeface="Bitter Medium"/>
                <a:sym typeface="Bitter Medium"/>
              </a:defRPr>
            </a:lvl1pPr>
            <a:lvl2pPr lvl="1">
              <a:spcBef>
                <a:spcPts val="0"/>
              </a:spcBef>
              <a:spcAft>
                <a:spcPts val="0"/>
              </a:spcAft>
              <a:buSzPts val="10400"/>
              <a:buNone/>
              <a:defRPr sz="10400"/>
            </a:lvl2pPr>
            <a:lvl3pPr lvl="2">
              <a:spcBef>
                <a:spcPts val="0"/>
              </a:spcBef>
              <a:spcAft>
                <a:spcPts val="0"/>
              </a:spcAft>
              <a:buSzPts val="10400"/>
              <a:buNone/>
              <a:defRPr sz="10400"/>
            </a:lvl3pPr>
            <a:lvl4pPr lvl="3">
              <a:spcBef>
                <a:spcPts val="0"/>
              </a:spcBef>
              <a:spcAft>
                <a:spcPts val="0"/>
              </a:spcAft>
              <a:buSzPts val="10400"/>
              <a:buNone/>
              <a:defRPr sz="10400"/>
            </a:lvl4pPr>
            <a:lvl5pPr lvl="4">
              <a:spcBef>
                <a:spcPts val="0"/>
              </a:spcBef>
              <a:spcAft>
                <a:spcPts val="0"/>
              </a:spcAft>
              <a:buSzPts val="10400"/>
              <a:buNone/>
              <a:defRPr sz="10400"/>
            </a:lvl5pPr>
            <a:lvl6pPr lvl="5">
              <a:spcBef>
                <a:spcPts val="0"/>
              </a:spcBef>
              <a:spcAft>
                <a:spcPts val="0"/>
              </a:spcAft>
              <a:buSzPts val="10400"/>
              <a:buNone/>
              <a:defRPr sz="10400"/>
            </a:lvl6pPr>
            <a:lvl7pPr lvl="6">
              <a:spcBef>
                <a:spcPts val="0"/>
              </a:spcBef>
              <a:spcAft>
                <a:spcPts val="0"/>
              </a:spcAft>
              <a:buSzPts val="10400"/>
              <a:buNone/>
              <a:defRPr sz="10400"/>
            </a:lvl7pPr>
            <a:lvl8pPr lvl="7">
              <a:spcBef>
                <a:spcPts val="0"/>
              </a:spcBef>
              <a:spcAft>
                <a:spcPts val="0"/>
              </a:spcAft>
              <a:buSzPts val="10400"/>
              <a:buNone/>
              <a:defRPr sz="10400"/>
            </a:lvl8pPr>
            <a:lvl9pPr lvl="8">
              <a:spcBef>
                <a:spcPts val="0"/>
              </a:spcBef>
              <a:spcAft>
                <a:spcPts val="0"/>
              </a:spcAft>
              <a:buSzPts val="10400"/>
              <a:buNone/>
              <a:defRPr sz="10400"/>
            </a:lvl9pPr>
          </a:lstStyle>
          <a:p/>
        </p:txBody>
      </p:sp>
      <p:sp>
        <p:nvSpPr>
          <p:cNvPr id="13" name="Google Shape;13;p2"/>
          <p:cNvSpPr txBox="1"/>
          <p:nvPr>
            <p:ph idx="1" type="subTitle"/>
          </p:nvPr>
        </p:nvSpPr>
        <p:spPr>
          <a:xfrm>
            <a:off x="1829825" y="5440350"/>
            <a:ext cx="14700000" cy="15852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chemeClr val="lt1"/>
              </a:buClr>
              <a:buSzPts val="4800"/>
              <a:buFont typeface="Open Sans"/>
              <a:buNone/>
              <a:defRPr sz="4800">
                <a:solidFill>
                  <a:schemeClr val="lt1"/>
                </a:solidFill>
                <a:latin typeface="Open Sans"/>
                <a:ea typeface="Open Sans"/>
                <a:cs typeface="Open Sans"/>
                <a:sym typeface="Open Sans"/>
              </a:defRPr>
            </a:lvl1pPr>
            <a:lvl2pPr lvl="1">
              <a:lnSpc>
                <a:spcPct val="100000"/>
              </a:lnSpc>
              <a:spcBef>
                <a:spcPts val="0"/>
              </a:spcBef>
              <a:spcAft>
                <a:spcPts val="0"/>
              </a:spcAft>
              <a:buSzPts val="5600"/>
              <a:buNone/>
              <a:defRPr sz="5600"/>
            </a:lvl2pPr>
            <a:lvl3pPr lvl="2">
              <a:lnSpc>
                <a:spcPct val="100000"/>
              </a:lnSpc>
              <a:spcBef>
                <a:spcPts val="0"/>
              </a:spcBef>
              <a:spcAft>
                <a:spcPts val="0"/>
              </a:spcAft>
              <a:buSzPts val="5600"/>
              <a:buNone/>
              <a:defRPr sz="5600"/>
            </a:lvl3pPr>
            <a:lvl4pPr lvl="3">
              <a:lnSpc>
                <a:spcPct val="100000"/>
              </a:lnSpc>
              <a:spcBef>
                <a:spcPts val="0"/>
              </a:spcBef>
              <a:spcAft>
                <a:spcPts val="0"/>
              </a:spcAft>
              <a:buSzPts val="5600"/>
              <a:buNone/>
              <a:defRPr sz="5600"/>
            </a:lvl4pPr>
            <a:lvl5pPr lvl="4">
              <a:lnSpc>
                <a:spcPct val="100000"/>
              </a:lnSpc>
              <a:spcBef>
                <a:spcPts val="0"/>
              </a:spcBef>
              <a:spcAft>
                <a:spcPts val="0"/>
              </a:spcAft>
              <a:buSzPts val="5600"/>
              <a:buNone/>
              <a:defRPr sz="5600"/>
            </a:lvl5pPr>
            <a:lvl6pPr lvl="5">
              <a:lnSpc>
                <a:spcPct val="100000"/>
              </a:lnSpc>
              <a:spcBef>
                <a:spcPts val="0"/>
              </a:spcBef>
              <a:spcAft>
                <a:spcPts val="0"/>
              </a:spcAft>
              <a:buSzPts val="5600"/>
              <a:buNone/>
              <a:defRPr sz="5600"/>
            </a:lvl6pPr>
            <a:lvl7pPr lvl="6">
              <a:lnSpc>
                <a:spcPct val="100000"/>
              </a:lnSpc>
              <a:spcBef>
                <a:spcPts val="0"/>
              </a:spcBef>
              <a:spcAft>
                <a:spcPts val="0"/>
              </a:spcAft>
              <a:buSzPts val="5600"/>
              <a:buNone/>
              <a:defRPr sz="5600"/>
            </a:lvl7pPr>
            <a:lvl8pPr lvl="7">
              <a:lnSpc>
                <a:spcPct val="100000"/>
              </a:lnSpc>
              <a:spcBef>
                <a:spcPts val="0"/>
              </a:spcBef>
              <a:spcAft>
                <a:spcPts val="0"/>
              </a:spcAft>
              <a:buSzPts val="5600"/>
              <a:buNone/>
              <a:defRPr sz="5600"/>
            </a:lvl8pPr>
            <a:lvl9pPr lvl="8">
              <a:lnSpc>
                <a:spcPct val="100000"/>
              </a:lnSpc>
              <a:spcBef>
                <a:spcPts val="0"/>
              </a:spcBef>
              <a:spcAft>
                <a:spcPts val="0"/>
              </a:spcAft>
              <a:buSzPts val="5600"/>
              <a:buNone/>
              <a:defRPr sz="5600"/>
            </a:lvl9pPr>
          </a:lstStyle>
          <a:p/>
        </p:txBody>
      </p:sp>
      <p:pic>
        <p:nvPicPr>
          <p:cNvPr id="14" name="Google Shape;14;p2"/>
          <p:cNvPicPr preferRelativeResize="0"/>
          <p:nvPr/>
        </p:nvPicPr>
        <p:blipFill rotWithShape="1">
          <a:blip r:embed="rId3">
            <a:alphaModFix/>
          </a:blip>
          <a:srcRect b="0" l="0" r="0" t="0"/>
          <a:stretch/>
        </p:blipFill>
        <p:spPr>
          <a:xfrm>
            <a:off x="12885975" y="844024"/>
            <a:ext cx="4579925" cy="6235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48" name="Shape 48"/>
        <p:cNvGrpSpPr/>
        <p:nvPr/>
      </p:nvGrpSpPr>
      <p:grpSpPr>
        <a:xfrm>
          <a:off x="0" y="0"/>
          <a:ext cx="0" cy="0"/>
          <a:chOff x="0" y="0"/>
          <a:chExt cx="0" cy="0"/>
        </a:xfrm>
      </p:grpSpPr>
      <p:sp>
        <p:nvSpPr>
          <p:cNvPr id="49" name="Google Shape;49;p11"/>
          <p:cNvSpPr txBox="1"/>
          <p:nvPr>
            <p:ph type="title"/>
          </p:nvPr>
        </p:nvSpPr>
        <p:spPr>
          <a:xfrm>
            <a:off x="914400" y="2926263"/>
            <a:ext cx="16459200" cy="1988700"/>
          </a:xfrm>
          <a:prstGeom prst="rect">
            <a:avLst/>
          </a:prstGeom>
          <a:noFill/>
          <a:ln>
            <a:noFill/>
          </a:ln>
        </p:spPr>
        <p:txBody>
          <a:bodyPr anchorCtr="0" anchor="ctr" bIns="68550" lIns="137150" spcFirstLastPara="1" rIns="137150" wrap="square" tIns="68550">
            <a:normAutofit/>
          </a:bodyPr>
          <a:lstStyle>
            <a:lvl1pPr lvl="0" rtl="0" algn="ctr">
              <a:lnSpc>
                <a:spcPct val="90000"/>
              </a:lnSpc>
              <a:spcBef>
                <a:spcPts val="0"/>
              </a:spcBef>
              <a:spcAft>
                <a:spcPts val="0"/>
              </a:spcAft>
              <a:buClr>
                <a:srgbClr val="0088FF"/>
              </a:buClr>
              <a:buSzPts val="5400"/>
              <a:buNone/>
              <a:defRPr>
                <a:solidFill>
                  <a:srgbClr val="0088FF"/>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50" name="Google Shape;50;p11"/>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sz="1700">
                <a:solidFill>
                  <a:srgbClr val="2F2F2F"/>
                </a:solidFill>
                <a:latin typeface="Gill Sans"/>
                <a:ea typeface="Gill Sans"/>
                <a:cs typeface="Gill Sans"/>
                <a:sym typeface="Gill Sans"/>
              </a:defRPr>
            </a:lvl1pPr>
            <a:lvl2pPr indent="0" lvl="1" marL="0" rtl="0" algn="r">
              <a:spcBef>
                <a:spcPts val="0"/>
              </a:spcBef>
              <a:buNone/>
              <a:defRPr sz="1700">
                <a:solidFill>
                  <a:srgbClr val="2F2F2F"/>
                </a:solidFill>
                <a:latin typeface="Gill Sans"/>
                <a:ea typeface="Gill Sans"/>
                <a:cs typeface="Gill Sans"/>
                <a:sym typeface="Gill Sans"/>
              </a:defRPr>
            </a:lvl2pPr>
            <a:lvl3pPr indent="0" lvl="2" marL="0" rtl="0" algn="r">
              <a:spcBef>
                <a:spcPts val="0"/>
              </a:spcBef>
              <a:buNone/>
              <a:defRPr sz="1700">
                <a:solidFill>
                  <a:srgbClr val="2F2F2F"/>
                </a:solidFill>
                <a:latin typeface="Gill Sans"/>
                <a:ea typeface="Gill Sans"/>
                <a:cs typeface="Gill Sans"/>
                <a:sym typeface="Gill Sans"/>
              </a:defRPr>
            </a:lvl3pPr>
            <a:lvl4pPr indent="0" lvl="3" marL="0" rtl="0" algn="r">
              <a:spcBef>
                <a:spcPts val="0"/>
              </a:spcBef>
              <a:buNone/>
              <a:defRPr sz="1700">
                <a:solidFill>
                  <a:srgbClr val="2F2F2F"/>
                </a:solidFill>
                <a:latin typeface="Gill Sans"/>
                <a:ea typeface="Gill Sans"/>
                <a:cs typeface="Gill Sans"/>
                <a:sym typeface="Gill Sans"/>
              </a:defRPr>
            </a:lvl4pPr>
            <a:lvl5pPr indent="0" lvl="4" marL="0" rtl="0" algn="r">
              <a:spcBef>
                <a:spcPts val="0"/>
              </a:spcBef>
              <a:buNone/>
              <a:defRPr sz="1700">
                <a:solidFill>
                  <a:srgbClr val="2F2F2F"/>
                </a:solidFill>
                <a:latin typeface="Gill Sans"/>
                <a:ea typeface="Gill Sans"/>
                <a:cs typeface="Gill Sans"/>
                <a:sym typeface="Gill Sans"/>
              </a:defRPr>
            </a:lvl5pPr>
            <a:lvl6pPr indent="0" lvl="5" marL="0" rtl="0" algn="r">
              <a:spcBef>
                <a:spcPts val="0"/>
              </a:spcBef>
              <a:buNone/>
              <a:defRPr sz="1700">
                <a:solidFill>
                  <a:srgbClr val="2F2F2F"/>
                </a:solidFill>
                <a:latin typeface="Gill Sans"/>
                <a:ea typeface="Gill Sans"/>
                <a:cs typeface="Gill Sans"/>
                <a:sym typeface="Gill Sans"/>
              </a:defRPr>
            </a:lvl6pPr>
            <a:lvl7pPr indent="0" lvl="6" marL="0" rtl="0" algn="r">
              <a:spcBef>
                <a:spcPts val="0"/>
              </a:spcBef>
              <a:buNone/>
              <a:defRPr sz="1700">
                <a:solidFill>
                  <a:srgbClr val="2F2F2F"/>
                </a:solidFill>
                <a:latin typeface="Gill Sans"/>
                <a:ea typeface="Gill Sans"/>
                <a:cs typeface="Gill Sans"/>
                <a:sym typeface="Gill Sans"/>
              </a:defRPr>
            </a:lvl7pPr>
            <a:lvl8pPr indent="0" lvl="7" marL="0" rtl="0" algn="r">
              <a:spcBef>
                <a:spcPts val="0"/>
              </a:spcBef>
              <a:buNone/>
              <a:defRPr sz="1700">
                <a:solidFill>
                  <a:srgbClr val="2F2F2F"/>
                </a:solidFill>
                <a:latin typeface="Gill Sans"/>
                <a:ea typeface="Gill Sans"/>
                <a:cs typeface="Gill Sans"/>
                <a:sym typeface="Gill Sans"/>
              </a:defRPr>
            </a:lvl8pPr>
            <a:lvl9pPr indent="0" lvl="8" marL="0" rtl="0" algn="r">
              <a:spcBef>
                <a:spcPts val="0"/>
              </a:spcBef>
              <a:buNone/>
              <a:defRPr sz="17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11"/>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2" name="Shape 52"/>
        <p:cNvGrpSpPr/>
        <p:nvPr/>
      </p:nvGrpSpPr>
      <p:grpSpPr>
        <a:xfrm>
          <a:off x="0" y="0"/>
          <a:ext cx="0" cy="0"/>
          <a:chOff x="0" y="0"/>
          <a:chExt cx="0" cy="0"/>
        </a:xfrm>
      </p:grpSpPr>
      <p:sp>
        <p:nvSpPr>
          <p:cNvPr id="53" name="Google Shape;53;p12"/>
          <p:cNvSpPr txBox="1"/>
          <p:nvPr>
            <p:ph type="title"/>
          </p:nvPr>
        </p:nvSpPr>
        <p:spPr>
          <a:xfrm>
            <a:off x="937260" y="547689"/>
            <a:ext cx="16400700" cy="1403700"/>
          </a:xfrm>
          <a:prstGeom prst="rect">
            <a:avLst/>
          </a:prstGeom>
          <a:noFill/>
          <a:ln>
            <a:noFill/>
          </a:ln>
        </p:spPr>
        <p:txBody>
          <a:bodyPr anchorCtr="0" anchor="ctr" bIns="68550" lIns="137150" spcFirstLastPara="1" rIns="137150" wrap="square" tIns="68550">
            <a:normAutofit/>
          </a:bodyPr>
          <a:lstStyle>
            <a:lvl1pPr lvl="0" rtl="0" algn="l">
              <a:lnSpc>
                <a:spcPct val="90000"/>
              </a:lnSpc>
              <a:spcBef>
                <a:spcPts val="0"/>
              </a:spcBef>
              <a:spcAft>
                <a:spcPts val="0"/>
              </a:spcAft>
              <a:buSzPts val="54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54" name="Google Shape;54;p12"/>
          <p:cNvSpPr txBox="1"/>
          <p:nvPr>
            <p:ph idx="1" type="body"/>
          </p:nvPr>
        </p:nvSpPr>
        <p:spPr>
          <a:xfrm>
            <a:off x="937260" y="2002632"/>
            <a:ext cx="16400700" cy="6526800"/>
          </a:xfrm>
          <a:prstGeom prst="rect">
            <a:avLst/>
          </a:prstGeom>
          <a:noFill/>
          <a:ln>
            <a:noFill/>
          </a:ln>
        </p:spPr>
        <p:txBody>
          <a:bodyPr anchorCtr="0" anchor="t" bIns="68550" lIns="137150" spcFirstLastPara="1" rIns="137150" wrap="square" tIns="68550">
            <a:normAutofit/>
          </a:bodyPr>
          <a:lstStyle>
            <a:lvl1pPr indent="-495300" lvl="0" marL="457200" rtl="0" algn="l">
              <a:lnSpc>
                <a:spcPct val="100000"/>
              </a:lnSpc>
              <a:spcBef>
                <a:spcPts val="1500"/>
              </a:spcBef>
              <a:spcAft>
                <a:spcPts val="0"/>
              </a:spcAft>
              <a:buSzPts val="4200"/>
              <a:buChar char="●"/>
              <a:defRPr sz="4200">
                <a:latin typeface="Open Sans"/>
                <a:ea typeface="Open Sans"/>
                <a:cs typeface="Open Sans"/>
                <a:sym typeface="Open Sans"/>
              </a:defRPr>
            </a:lvl1pPr>
            <a:lvl2pPr indent="-476250" lvl="1" marL="914400" rtl="0" algn="l">
              <a:lnSpc>
                <a:spcPct val="100000"/>
              </a:lnSpc>
              <a:spcBef>
                <a:spcPts val="800"/>
              </a:spcBef>
              <a:spcAft>
                <a:spcPts val="0"/>
              </a:spcAft>
              <a:buSzPts val="3900"/>
              <a:buChar char="●"/>
              <a:defRPr sz="3900">
                <a:latin typeface="Open Sans"/>
                <a:ea typeface="Open Sans"/>
                <a:cs typeface="Open Sans"/>
                <a:sym typeface="Open Sans"/>
              </a:defRPr>
            </a:lvl2pPr>
            <a:lvl3pPr indent="-457200" lvl="2" marL="1371600" rtl="0" algn="l">
              <a:lnSpc>
                <a:spcPct val="100000"/>
              </a:lnSpc>
              <a:spcBef>
                <a:spcPts val="800"/>
              </a:spcBef>
              <a:spcAft>
                <a:spcPts val="0"/>
              </a:spcAft>
              <a:buSzPts val="3600"/>
              <a:buChar char="●"/>
              <a:defRPr sz="3600">
                <a:latin typeface="Open Sans"/>
                <a:ea typeface="Open Sans"/>
                <a:cs typeface="Open Sans"/>
                <a:sym typeface="Open Sans"/>
              </a:defRPr>
            </a:lvl3pPr>
            <a:lvl4pPr indent="-438150" lvl="3" marL="1828800" rtl="0" algn="l">
              <a:lnSpc>
                <a:spcPct val="100000"/>
              </a:lnSpc>
              <a:spcBef>
                <a:spcPts val="800"/>
              </a:spcBef>
              <a:spcAft>
                <a:spcPts val="0"/>
              </a:spcAft>
              <a:buSzPts val="3300"/>
              <a:buChar char="●"/>
              <a:defRPr sz="3300">
                <a:latin typeface="Open Sans"/>
                <a:ea typeface="Open Sans"/>
                <a:cs typeface="Open Sans"/>
                <a:sym typeface="Open Sans"/>
              </a:defRPr>
            </a:lvl4pPr>
            <a:lvl5pPr indent="-419100" lvl="4" marL="2286000" rtl="0" algn="l">
              <a:lnSpc>
                <a:spcPct val="100000"/>
              </a:lnSpc>
              <a:spcBef>
                <a:spcPts val="800"/>
              </a:spcBef>
              <a:spcAft>
                <a:spcPts val="0"/>
              </a:spcAft>
              <a:buSzPts val="3000"/>
              <a:buChar char="●"/>
              <a:defRPr sz="3000">
                <a:latin typeface="Open Sans"/>
                <a:ea typeface="Open Sans"/>
                <a:cs typeface="Open Sans"/>
                <a:sym typeface="Open Sans"/>
              </a:defRPr>
            </a:lvl5pPr>
            <a:lvl6pPr indent="-400050" lvl="5" marL="2743200" rtl="0" algn="l">
              <a:lnSpc>
                <a:spcPct val="90000"/>
              </a:lnSpc>
              <a:spcBef>
                <a:spcPts val="800"/>
              </a:spcBef>
              <a:spcAft>
                <a:spcPts val="0"/>
              </a:spcAft>
              <a:buClr>
                <a:schemeClr val="dk1"/>
              </a:buClr>
              <a:buSzPts val="2700"/>
              <a:buChar char="●"/>
              <a:defRPr/>
            </a:lvl6pPr>
            <a:lvl7pPr indent="-400050" lvl="6" marL="3200400" rtl="0" algn="l">
              <a:lnSpc>
                <a:spcPct val="90000"/>
              </a:lnSpc>
              <a:spcBef>
                <a:spcPts val="800"/>
              </a:spcBef>
              <a:spcAft>
                <a:spcPts val="0"/>
              </a:spcAft>
              <a:buClr>
                <a:schemeClr val="dk1"/>
              </a:buClr>
              <a:buSzPts val="2700"/>
              <a:buChar char="●"/>
              <a:defRPr/>
            </a:lvl7pPr>
            <a:lvl8pPr indent="-400050" lvl="7" marL="3657600" rtl="0" algn="l">
              <a:lnSpc>
                <a:spcPct val="90000"/>
              </a:lnSpc>
              <a:spcBef>
                <a:spcPts val="800"/>
              </a:spcBef>
              <a:spcAft>
                <a:spcPts val="0"/>
              </a:spcAft>
              <a:buClr>
                <a:schemeClr val="dk1"/>
              </a:buClr>
              <a:buSzPts val="2700"/>
              <a:buChar char="●"/>
              <a:defRPr/>
            </a:lvl8pPr>
            <a:lvl9pPr indent="-400050" lvl="8" marL="4114800" rtl="0" algn="l">
              <a:lnSpc>
                <a:spcPct val="90000"/>
              </a:lnSpc>
              <a:spcBef>
                <a:spcPts val="800"/>
              </a:spcBef>
              <a:spcAft>
                <a:spcPts val="0"/>
              </a:spcAft>
              <a:buClr>
                <a:schemeClr val="dk1"/>
              </a:buClr>
              <a:buSzPts val="2700"/>
              <a:buChar char="●"/>
              <a:defRPr/>
            </a:lvl9pPr>
          </a:lstStyle>
          <a:p/>
        </p:txBody>
      </p:sp>
      <p:sp>
        <p:nvSpPr>
          <p:cNvPr id="55" name="Google Shape;55;p12"/>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b="0" i="0" sz="1700" u="none" cap="none" strike="noStrike">
                <a:solidFill>
                  <a:srgbClr val="2F2F2F"/>
                </a:solidFill>
                <a:latin typeface="Gill Sans"/>
                <a:ea typeface="Gill Sans"/>
                <a:cs typeface="Gill Sans"/>
                <a:sym typeface="Gill Sans"/>
              </a:defRPr>
            </a:lvl1pPr>
            <a:lvl2pPr indent="0" lvl="1" marL="0" rtl="0" algn="r">
              <a:spcBef>
                <a:spcPts val="0"/>
              </a:spcBef>
              <a:buNone/>
              <a:defRPr b="0" i="0" sz="1700" u="none" cap="none" strike="noStrike">
                <a:solidFill>
                  <a:srgbClr val="2F2F2F"/>
                </a:solidFill>
                <a:latin typeface="Gill Sans"/>
                <a:ea typeface="Gill Sans"/>
                <a:cs typeface="Gill Sans"/>
                <a:sym typeface="Gill Sans"/>
              </a:defRPr>
            </a:lvl2pPr>
            <a:lvl3pPr indent="0" lvl="2" marL="0" rtl="0" algn="r">
              <a:spcBef>
                <a:spcPts val="0"/>
              </a:spcBef>
              <a:buNone/>
              <a:defRPr b="0" i="0" sz="1700" u="none" cap="none" strike="noStrike">
                <a:solidFill>
                  <a:srgbClr val="2F2F2F"/>
                </a:solidFill>
                <a:latin typeface="Gill Sans"/>
                <a:ea typeface="Gill Sans"/>
                <a:cs typeface="Gill Sans"/>
                <a:sym typeface="Gill Sans"/>
              </a:defRPr>
            </a:lvl3pPr>
            <a:lvl4pPr indent="0" lvl="3" marL="0" rtl="0" algn="r">
              <a:spcBef>
                <a:spcPts val="0"/>
              </a:spcBef>
              <a:buNone/>
              <a:defRPr b="0" i="0" sz="1700" u="none" cap="none" strike="noStrike">
                <a:solidFill>
                  <a:srgbClr val="2F2F2F"/>
                </a:solidFill>
                <a:latin typeface="Gill Sans"/>
                <a:ea typeface="Gill Sans"/>
                <a:cs typeface="Gill Sans"/>
                <a:sym typeface="Gill Sans"/>
              </a:defRPr>
            </a:lvl4pPr>
            <a:lvl5pPr indent="0" lvl="4" marL="0" rtl="0" algn="r">
              <a:spcBef>
                <a:spcPts val="0"/>
              </a:spcBef>
              <a:buNone/>
              <a:defRPr b="0" i="0" sz="1700" u="none" cap="none" strike="noStrike">
                <a:solidFill>
                  <a:srgbClr val="2F2F2F"/>
                </a:solidFill>
                <a:latin typeface="Gill Sans"/>
                <a:ea typeface="Gill Sans"/>
                <a:cs typeface="Gill Sans"/>
                <a:sym typeface="Gill Sans"/>
              </a:defRPr>
            </a:lvl5pPr>
            <a:lvl6pPr indent="0" lvl="5" marL="0" rtl="0" algn="r">
              <a:spcBef>
                <a:spcPts val="0"/>
              </a:spcBef>
              <a:buNone/>
              <a:defRPr b="0" i="0" sz="1700" u="none" cap="none" strike="noStrike">
                <a:solidFill>
                  <a:srgbClr val="2F2F2F"/>
                </a:solidFill>
                <a:latin typeface="Gill Sans"/>
                <a:ea typeface="Gill Sans"/>
                <a:cs typeface="Gill Sans"/>
                <a:sym typeface="Gill Sans"/>
              </a:defRPr>
            </a:lvl6pPr>
            <a:lvl7pPr indent="0" lvl="6" marL="0" rtl="0" algn="r">
              <a:spcBef>
                <a:spcPts val="0"/>
              </a:spcBef>
              <a:buNone/>
              <a:defRPr b="0" i="0" sz="1700" u="none" cap="none" strike="noStrike">
                <a:solidFill>
                  <a:srgbClr val="2F2F2F"/>
                </a:solidFill>
                <a:latin typeface="Gill Sans"/>
                <a:ea typeface="Gill Sans"/>
                <a:cs typeface="Gill Sans"/>
                <a:sym typeface="Gill Sans"/>
              </a:defRPr>
            </a:lvl7pPr>
            <a:lvl8pPr indent="0" lvl="7" marL="0" rtl="0" algn="r">
              <a:spcBef>
                <a:spcPts val="0"/>
              </a:spcBef>
              <a:buNone/>
              <a:defRPr b="0" i="0" sz="1700" u="none" cap="none" strike="noStrike">
                <a:solidFill>
                  <a:srgbClr val="2F2F2F"/>
                </a:solidFill>
                <a:latin typeface="Gill Sans"/>
                <a:ea typeface="Gill Sans"/>
                <a:cs typeface="Gill Sans"/>
                <a:sym typeface="Gill Sans"/>
              </a:defRPr>
            </a:lvl8pPr>
            <a:lvl9pPr indent="0" lvl="8" marL="0" rtl="0" algn="r">
              <a:spcBef>
                <a:spcPts val="0"/>
              </a:spcBef>
              <a:buNone/>
              <a:defRPr b="0" i="0" sz="17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2"/>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spTree>
      <p:nvGrpSpPr>
        <p:cNvPr id="57" name="Shape 57"/>
        <p:cNvGrpSpPr/>
        <p:nvPr/>
      </p:nvGrpSpPr>
      <p:grpSpPr>
        <a:xfrm>
          <a:off x="0" y="0"/>
          <a:ext cx="0" cy="0"/>
          <a:chOff x="0" y="0"/>
          <a:chExt cx="0" cy="0"/>
        </a:xfrm>
      </p:grpSpPr>
      <p:sp>
        <p:nvSpPr>
          <p:cNvPr id="58" name="Google Shape;58;p13"/>
          <p:cNvSpPr txBox="1"/>
          <p:nvPr>
            <p:ph idx="12" type="sldNum"/>
          </p:nvPr>
        </p:nvSpPr>
        <p:spPr>
          <a:xfrm>
            <a:off x="17736509" y="9875520"/>
            <a:ext cx="552300" cy="4116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sz="1800">
                <a:solidFill>
                  <a:srgbClr val="2F2F2F"/>
                </a:solidFill>
                <a:latin typeface="Gill Sans"/>
                <a:ea typeface="Gill Sans"/>
                <a:cs typeface="Gill Sans"/>
                <a:sym typeface="Gill Sans"/>
              </a:defRPr>
            </a:lvl1pPr>
            <a:lvl2pPr indent="0" lvl="1" marL="0" rtl="0" algn="r">
              <a:spcBef>
                <a:spcPts val="0"/>
              </a:spcBef>
              <a:buNone/>
              <a:defRPr sz="1800">
                <a:solidFill>
                  <a:srgbClr val="2F2F2F"/>
                </a:solidFill>
                <a:latin typeface="Gill Sans"/>
                <a:ea typeface="Gill Sans"/>
                <a:cs typeface="Gill Sans"/>
                <a:sym typeface="Gill Sans"/>
              </a:defRPr>
            </a:lvl2pPr>
            <a:lvl3pPr indent="0" lvl="2" marL="0" rtl="0" algn="r">
              <a:spcBef>
                <a:spcPts val="0"/>
              </a:spcBef>
              <a:buNone/>
              <a:defRPr sz="1800">
                <a:solidFill>
                  <a:srgbClr val="2F2F2F"/>
                </a:solidFill>
                <a:latin typeface="Gill Sans"/>
                <a:ea typeface="Gill Sans"/>
                <a:cs typeface="Gill Sans"/>
                <a:sym typeface="Gill Sans"/>
              </a:defRPr>
            </a:lvl3pPr>
            <a:lvl4pPr indent="0" lvl="3" marL="0" rtl="0" algn="r">
              <a:spcBef>
                <a:spcPts val="0"/>
              </a:spcBef>
              <a:buNone/>
              <a:defRPr sz="1800">
                <a:solidFill>
                  <a:srgbClr val="2F2F2F"/>
                </a:solidFill>
                <a:latin typeface="Gill Sans"/>
                <a:ea typeface="Gill Sans"/>
                <a:cs typeface="Gill Sans"/>
                <a:sym typeface="Gill Sans"/>
              </a:defRPr>
            </a:lvl4pPr>
            <a:lvl5pPr indent="0" lvl="4" marL="0" rtl="0" algn="r">
              <a:spcBef>
                <a:spcPts val="0"/>
              </a:spcBef>
              <a:buNone/>
              <a:defRPr sz="1800">
                <a:solidFill>
                  <a:srgbClr val="2F2F2F"/>
                </a:solidFill>
                <a:latin typeface="Gill Sans"/>
                <a:ea typeface="Gill Sans"/>
                <a:cs typeface="Gill Sans"/>
                <a:sym typeface="Gill Sans"/>
              </a:defRPr>
            </a:lvl5pPr>
            <a:lvl6pPr indent="0" lvl="5" marL="0" rtl="0" algn="r">
              <a:spcBef>
                <a:spcPts val="0"/>
              </a:spcBef>
              <a:buNone/>
              <a:defRPr sz="1800">
                <a:solidFill>
                  <a:srgbClr val="2F2F2F"/>
                </a:solidFill>
                <a:latin typeface="Gill Sans"/>
                <a:ea typeface="Gill Sans"/>
                <a:cs typeface="Gill Sans"/>
                <a:sym typeface="Gill Sans"/>
              </a:defRPr>
            </a:lvl6pPr>
            <a:lvl7pPr indent="0" lvl="6" marL="0" rtl="0" algn="r">
              <a:spcBef>
                <a:spcPts val="0"/>
              </a:spcBef>
              <a:buNone/>
              <a:defRPr sz="1800">
                <a:solidFill>
                  <a:srgbClr val="2F2F2F"/>
                </a:solidFill>
                <a:latin typeface="Gill Sans"/>
                <a:ea typeface="Gill Sans"/>
                <a:cs typeface="Gill Sans"/>
                <a:sym typeface="Gill Sans"/>
              </a:defRPr>
            </a:lvl7pPr>
            <a:lvl8pPr indent="0" lvl="7" marL="0" rtl="0" algn="r">
              <a:spcBef>
                <a:spcPts val="0"/>
              </a:spcBef>
              <a:buNone/>
              <a:defRPr sz="1800">
                <a:solidFill>
                  <a:srgbClr val="2F2F2F"/>
                </a:solidFill>
                <a:latin typeface="Gill Sans"/>
                <a:ea typeface="Gill Sans"/>
                <a:cs typeface="Gill Sans"/>
                <a:sym typeface="Gill Sans"/>
              </a:defRPr>
            </a:lvl8pPr>
            <a:lvl9pPr indent="0" lvl="8" marL="0" rtl="0" algn="r">
              <a:spcBef>
                <a:spcPts val="0"/>
              </a:spcBef>
              <a:buNone/>
              <a:defRPr sz="1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3"/>
          <p:cNvSpPr txBox="1"/>
          <p:nvPr>
            <p:ph idx="10" type="dt"/>
          </p:nvPr>
        </p:nvSpPr>
        <p:spPr>
          <a:xfrm>
            <a:off x="16099655" y="9875520"/>
            <a:ext cx="1623600" cy="4116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300"/>
              <a:buNone/>
              <a:defRPr sz="1800">
                <a:solidFill>
                  <a:schemeClr val="dk1"/>
                </a:solidFill>
                <a:latin typeface="Gill Sans"/>
                <a:ea typeface="Gill Sans"/>
                <a:cs typeface="Gill Sans"/>
                <a:sym typeface="Gill Sans"/>
              </a:defRPr>
            </a:lvl1pPr>
            <a:lvl2pPr lvl="1" rtl="0" algn="l">
              <a:spcBef>
                <a:spcPts val="0"/>
              </a:spcBef>
              <a:spcAft>
                <a:spcPts val="0"/>
              </a:spcAft>
              <a:buSzPts val="2300"/>
              <a:buNone/>
              <a:defRPr sz="2300"/>
            </a:lvl2pPr>
            <a:lvl3pPr lvl="2" rtl="0" algn="l">
              <a:spcBef>
                <a:spcPts val="0"/>
              </a:spcBef>
              <a:spcAft>
                <a:spcPts val="0"/>
              </a:spcAft>
              <a:buSzPts val="2300"/>
              <a:buNone/>
              <a:defRPr sz="2300"/>
            </a:lvl3pPr>
            <a:lvl4pPr lvl="3" rtl="0" algn="l">
              <a:spcBef>
                <a:spcPts val="0"/>
              </a:spcBef>
              <a:spcAft>
                <a:spcPts val="0"/>
              </a:spcAft>
              <a:buSzPts val="2300"/>
              <a:buNone/>
              <a:defRPr sz="2300"/>
            </a:lvl4pPr>
            <a:lvl5pPr lvl="4" rtl="0" algn="l">
              <a:spcBef>
                <a:spcPts val="0"/>
              </a:spcBef>
              <a:spcAft>
                <a:spcPts val="0"/>
              </a:spcAft>
              <a:buSzPts val="2300"/>
              <a:buNone/>
              <a:defRPr sz="2300"/>
            </a:lvl5pPr>
            <a:lvl6pPr lvl="5" rtl="0" algn="l">
              <a:spcBef>
                <a:spcPts val="0"/>
              </a:spcBef>
              <a:spcAft>
                <a:spcPts val="0"/>
              </a:spcAft>
              <a:buSzPts val="2300"/>
              <a:buNone/>
              <a:defRPr sz="2300"/>
            </a:lvl6pPr>
            <a:lvl7pPr lvl="6" rtl="0" algn="l">
              <a:spcBef>
                <a:spcPts val="0"/>
              </a:spcBef>
              <a:spcAft>
                <a:spcPts val="0"/>
              </a:spcAft>
              <a:buSzPts val="2300"/>
              <a:buNone/>
              <a:defRPr sz="2300"/>
            </a:lvl7pPr>
            <a:lvl8pPr lvl="7" rtl="0" algn="l">
              <a:spcBef>
                <a:spcPts val="0"/>
              </a:spcBef>
              <a:spcAft>
                <a:spcPts val="0"/>
              </a:spcAft>
              <a:buSzPts val="2300"/>
              <a:buNone/>
              <a:defRPr sz="2300"/>
            </a:lvl8pPr>
            <a:lvl9pPr lvl="8" rtl="0" algn="l">
              <a:spcBef>
                <a:spcPts val="0"/>
              </a:spcBef>
              <a:spcAft>
                <a:spcPts val="0"/>
              </a:spcAft>
              <a:buSzPts val="2300"/>
              <a:buNone/>
              <a:defRPr sz="23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Main Content 1">
  <p:cSld name="TITLE_AND_BODY_6">
    <p:spTree>
      <p:nvGrpSpPr>
        <p:cNvPr id="60" name="Shape 60"/>
        <p:cNvGrpSpPr/>
        <p:nvPr/>
      </p:nvGrpSpPr>
      <p:grpSpPr>
        <a:xfrm>
          <a:off x="0" y="0"/>
          <a:ext cx="0" cy="0"/>
          <a:chOff x="0" y="0"/>
          <a:chExt cx="0" cy="0"/>
        </a:xfrm>
      </p:grpSpPr>
      <p:sp>
        <p:nvSpPr>
          <p:cNvPr id="61" name="Google Shape;61;p14"/>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rtl="0">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62" name="Google Shape;62;p14"/>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lvl1pPr indent="-381000" lvl="0" marL="457200" rtl="0">
              <a:spcBef>
                <a:spcPts val="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63" name="Google Shape;63;p14"/>
          <p:cNvSpPr txBox="1"/>
          <p:nvPr>
            <p:ph idx="12" type="sldNum"/>
          </p:nvPr>
        </p:nvSpPr>
        <p:spPr>
          <a:xfrm>
            <a:off x="16944916" y="9326434"/>
            <a:ext cx="1097700" cy="786900"/>
          </a:xfrm>
          <a:prstGeom prst="rect">
            <a:avLst/>
          </a:prstGeom>
        </p:spPr>
        <p:txBody>
          <a:bodyPr anchorCtr="0" anchor="ctr" bIns="91425" lIns="91425" spcFirstLastPara="1" rIns="91425" wrap="square" tIns="91425">
            <a:norm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Light">
  <p:cSld name="SECTION_HEADER_1_1">
    <p:spTree>
      <p:nvGrpSpPr>
        <p:cNvPr id="64" name="Shape 64"/>
        <p:cNvGrpSpPr/>
        <p:nvPr/>
      </p:nvGrpSpPr>
      <p:grpSpPr>
        <a:xfrm>
          <a:off x="0" y="0"/>
          <a:ext cx="0" cy="0"/>
          <a:chOff x="0" y="0"/>
          <a:chExt cx="0" cy="0"/>
        </a:xfrm>
      </p:grpSpPr>
      <p:sp>
        <p:nvSpPr>
          <p:cNvPr id="65" name="Google Shape;65;p15"/>
          <p:cNvSpPr txBox="1"/>
          <p:nvPr>
            <p:ph type="title"/>
          </p:nvPr>
        </p:nvSpPr>
        <p:spPr>
          <a:xfrm>
            <a:off x="623400" y="4301700"/>
            <a:ext cx="17041200" cy="1683600"/>
          </a:xfrm>
          <a:prstGeom prst="rect">
            <a:avLst/>
          </a:prstGeom>
        </p:spPr>
        <p:txBody>
          <a:bodyPr anchorCtr="0" anchor="ctr" bIns="0" lIns="0" spcFirstLastPara="1" rIns="0" wrap="square" tIns="0">
            <a:normAutofit/>
          </a:bodyPr>
          <a:lstStyle>
            <a:lvl1pPr lvl="0" rtl="0" algn="ctr">
              <a:spcBef>
                <a:spcPts val="0"/>
              </a:spcBef>
              <a:spcAft>
                <a:spcPts val="0"/>
              </a:spcAft>
              <a:buClr>
                <a:schemeClr val="dk2"/>
              </a:buClr>
              <a:buSzPts val="7200"/>
              <a:buNone/>
              <a:defRPr sz="7200">
                <a:solidFill>
                  <a:schemeClr val="dk2"/>
                </a:solidFill>
              </a:defRPr>
            </a:lvl1pPr>
            <a:lvl2pPr lvl="1" rtl="0" algn="ctr">
              <a:spcBef>
                <a:spcPts val="0"/>
              </a:spcBef>
              <a:spcAft>
                <a:spcPts val="0"/>
              </a:spcAft>
              <a:buClr>
                <a:schemeClr val="dk2"/>
              </a:buClr>
              <a:buSzPts val="7200"/>
              <a:buNone/>
              <a:defRPr sz="7200">
                <a:solidFill>
                  <a:schemeClr val="dk2"/>
                </a:solidFill>
              </a:defRPr>
            </a:lvl2pPr>
            <a:lvl3pPr lvl="2" rtl="0" algn="ctr">
              <a:spcBef>
                <a:spcPts val="0"/>
              </a:spcBef>
              <a:spcAft>
                <a:spcPts val="0"/>
              </a:spcAft>
              <a:buClr>
                <a:schemeClr val="dk2"/>
              </a:buClr>
              <a:buSzPts val="7200"/>
              <a:buNone/>
              <a:defRPr sz="7200">
                <a:solidFill>
                  <a:schemeClr val="dk2"/>
                </a:solidFill>
              </a:defRPr>
            </a:lvl3pPr>
            <a:lvl4pPr lvl="3" rtl="0" algn="ctr">
              <a:spcBef>
                <a:spcPts val="0"/>
              </a:spcBef>
              <a:spcAft>
                <a:spcPts val="0"/>
              </a:spcAft>
              <a:buClr>
                <a:schemeClr val="dk2"/>
              </a:buClr>
              <a:buSzPts val="7200"/>
              <a:buNone/>
              <a:defRPr sz="7200">
                <a:solidFill>
                  <a:schemeClr val="dk2"/>
                </a:solidFill>
              </a:defRPr>
            </a:lvl4pPr>
            <a:lvl5pPr lvl="4" rtl="0" algn="ctr">
              <a:spcBef>
                <a:spcPts val="0"/>
              </a:spcBef>
              <a:spcAft>
                <a:spcPts val="0"/>
              </a:spcAft>
              <a:buClr>
                <a:schemeClr val="dk2"/>
              </a:buClr>
              <a:buSzPts val="7200"/>
              <a:buNone/>
              <a:defRPr sz="7200">
                <a:solidFill>
                  <a:schemeClr val="dk2"/>
                </a:solidFill>
              </a:defRPr>
            </a:lvl5pPr>
            <a:lvl6pPr lvl="5" rtl="0" algn="ctr">
              <a:spcBef>
                <a:spcPts val="0"/>
              </a:spcBef>
              <a:spcAft>
                <a:spcPts val="0"/>
              </a:spcAft>
              <a:buClr>
                <a:schemeClr val="dk2"/>
              </a:buClr>
              <a:buSzPts val="7200"/>
              <a:buNone/>
              <a:defRPr sz="7200">
                <a:solidFill>
                  <a:schemeClr val="dk2"/>
                </a:solidFill>
              </a:defRPr>
            </a:lvl6pPr>
            <a:lvl7pPr lvl="6" rtl="0" algn="ctr">
              <a:spcBef>
                <a:spcPts val="0"/>
              </a:spcBef>
              <a:spcAft>
                <a:spcPts val="0"/>
              </a:spcAft>
              <a:buClr>
                <a:schemeClr val="dk2"/>
              </a:buClr>
              <a:buSzPts val="7200"/>
              <a:buNone/>
              <a:defRPr sz="7200">
                <a:solidFill>
                  <a:schemeClr val="dk2"/>
                </a:solidFill>
              </a:defRPr>
            </a:lvl7pPr>
            <a:lvl8pPr lvl="7" rtl="0" algn="ctr">
              <a:spcBef>
                <a:spcPts val="0"/>
              </a:spcBef>
              <a:spcAft>
                <a:spcPts val="0"/>
              </a:spcAft>
              <a:buClr>
                <a:schemeClr val="dk2"/>
              </a:buClr>
              <a:buSzPts val="7200"/>
              <a:buNone/>
              <a:defRPr sz="7200">
                <a:solidFill>
                  <a:schemeClr val="dk2"/>
                </a:solidFill>
              </a:defRPr>
            </a:lvl8pPr>
            <a:lvl9pPr lvl="8" rtl="0" algn="ctr">
              <a:spcBef>
                <a:spcPts val="0"/>
              </a:spcBef>
              <a:spcAft>
                <a:spcPts val="0"/>
              </a:spcAft>
              <a:buClr>
                <a:schemeClr val="dk2"/>
              </a:buClr>
              <a:buSzPts val="7200"/>
              <a:buNone/>
              <a:defRPr sz="7200">
                <a:solidFill>
                  <a:schemeClr val="dk2"/>
                </a:solidFill>
              </a:defRPr>
            </a:lvl9pPr>
          </a:lstStyle>
          <a:p/>
        </p:txBody>
      </p:sp>
      <p:sp>
        <p:nvSpPr>
          <p:cNvPr id="66" name="Google Shape;66;p1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5"/>
          <p:cNvSpPr/>
          <p:nvPr/>
        </p:nvSpPr>
        <p:spPr>
          <a:xfrm>
            <a:off x="-11400" y="0"/>
            <a:ext cx="18310800" cy="183600"/>
          </a:xfrm>
          <a:prstGeom prst="rect">
            <a:avLst/>
          </a:prstGeom>
          <a:gradFill>
            <a:gsLst>
              <a:gs pos="0">
                <a:srgbClr val="0094FF"/>
              </a:gs>
              <a:gs pos="50000">
                <a:srgbClr val="12E2E2"/>
              </a:gs>
              <a:gs pos="100000">
                <a:srgbClr val="003778"/>
              </a:gs>
            </a:gsLst>
            <a:lin ang="0"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Montserrat"/>
              <a:ea typeface="Montserrat"/>
              <a:cs typeface="Montserrat"/>
              <a:sym typeface="Montserrat"/>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Pull Quote"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b="0" l="14837" r="4918" t="0"/>
          <a:stretch/>
        </p:blipFill>
        <p:spPr>
          <a:xfrm>
            <a:off x="0" y="0"/>
            <a:ext cx="18288000" cy="10287001"/>
          </a:xfrm>
          <a:prstGeom prst="rect">
            <a:avLst/>
          </a:prstGeom>
          <a:noFill/>
          <a:ln>
            <a:noFill/>
          </a:ln>
        </p:spPr>
      </p:pic>
      <p:sp>
        <p:nvSpPr>
          <p:cNvPr id="17" name="Google Shape;17;p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8" name="Google Shape;18;p3"/>
          <p:cNvPicPr preferRelativeResize="0"/>
          <p:nvPr/>
        </p:nvPicPr>
        <p:blipFill rotWithShape="1">
          <a:blip r:embed="rId3">
            <a:alphaModFix/>
          </a:blip>
          <a:srcRect b="0" l="0" r="0" t="0"/>
          <a:stretch/>
        </p:blipFill>
        <p:spPr>
          <a:xfrm>
            <a:off x="440524" y="9526850"/>
            <a:ext cx="2837500" cy="386325"/>
          </a:xfrm>
          <a:prstGeom prst="rect">
            <a:avLst/>
          </a:prstGeom>
          <a:noFill/>
          <a:ln>
            <a:noFill/>
          </a:ln>
        </p:spPr>
      </p:pic>
      <p:sp>
        <p:nvSpPr>
          <p:cNvPr id="19" name="Google Shape;19;p3"/>
          <p:cNvSpPr txBox="1"/>
          <p:nvPr>
            <p:ph type="ctrTitle"/>
          </p:nvPr>
        </p:nvSpPr>
        <p:spPr>
          <a:xfrm>
            <a:off x="1829850" y="3128950"/>
            <a:ext cx="8587800" cy="35754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7200"/>
              <a:buFont typeface="Bitter Medium"/>
              <a:buNone/>
              <a:defRPr sz="7200">
                <a:solidFill>
                  <a:schemeClr val="lt1"/>
                </a:solidFill>
                <a:latin typeface="Bitter Medium"/>
                <a:ea typeface="Bitter Medium"/>
                <a:cs typeface="Bitter Medium"/>
                <a:sym typeface="Bitter Medium"/>
              </a:defRPr>
            </a:lvl1pPr>
            <a:lvl2pPr lvl="1" rtl="0">
              <a:spcBef>
                <a:spcPts val="0"/>
              </a:spcBef>
              <a:spcAft>
                <a:spcPts val="0"/>
              </a:spcAft>
              <a:buSzPts val="10400"/>
              <a:buNone/>
              <a:defRPr sz="10400"/>
            </a:lvl2pPr>
            <a:lvl3pPr lvl="2" rtl="0">
              <a:spcBef>
                <a:spcPts val="0"/>
              </a:spcBef>
              <a:spcAft>
                <a:spcPts val="0"/>
              </a:spcAft>
              <a:buSzPts val="10400"/>
              <a:buNone/>
              <a:defRPr sz="10400"/>
            </a:lvl3pPr>
            <a:lvl4pPr lvl="3" rtl="0">
              <a:spcBef>
                <a:spcPts val="0"/>
              </a:spcBef>
              <a:spcAft>
                <a:spcPts val="0"/>
              </a:spcAft>
              <a:buSzPts val="10400"/>
              <a:buNone/>
              <a:defRPr sz="10400"/>
            </a:lvl4pPr>
            <a:lvl5pPr lvl="4" rtl="0">
              <a:spcBef>
                <a:spcPts val="0"/>
              </a:spcBef>
              <a:spcAft>
                <a:spcPts val="0"/>
              </a:spcAft>
              <a:buSzPts val="10400"/>
              <a:buNone/>
              <a:defRPr sz="10400"/>
            </a:lvl5pPr>
            <a:lvl6pPr lvl="5" rtl="0">
              <a:spcBef>
                <a:spcPts val="0"/>
              </a:spcBef>
              <a:spcAft>
                <a:spcPts val="0"/>
              </a:spcAft>
              <a:buSzPts val="10400"/>
              <a:buNone/>
              <a:defRPr sz="10400"/>
            </a:lvl6pPr>
            <a:lvl7pPr lvl="6" rtl="0">
              <a:spcBef>
                <a:spcPts val="0"/>
              </a:spcBef>
              <a:spcAft>
                <a:spcPts val="0"/>
              </a:spcAft>
              <a:buSzPts val="10400"/>
              <a:buNone/>
              <a:defRPr sz="10400"/>
            </a:lvl7pPr>
            <a:lvl8pPr lvl="7" rtl="0">
              <a:spcBef>
                <a:spcPts val="0"/>
              </a:spcBef>
              <a:spcAft>
                <a:spcPts val="0"/>
              </a:spcAft>
              <a:buSzPts val="10400"/>
              <a:buNone/>
              <a:defRPr sz="10400"/>
            </a:lvl8pPr>
            <a:lvl9pPr lvl="8" rtl="0">
              <a:spcBef>
                <a:spcPts val="0"/>
              </a:spcBef>
              <a:spcAft>
                <a:spcPts val="0"/>
              </a:spcAft>
              <a:buSzPts val="10400"/>
              <a:buNone/>
              <a:defRPr sz="10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Section Title">
  <p:cSld name="SECTION_HEADER_1">
    <p:bg>
      <p:bgPr>
        <a:gradFill>
          <a:gsLst>
            <a:gs pos="0">
              <a:srgbClr val="19006D"/>
            </a:gs>
            <a:gs pos="100000">
              <a:srgbClr val="672CE2"/>
            </a:gs>
          </a:gsLst>
          <a:lin ang="0" scaled="0"/>
        </a:gradFill>
      </p:bgPr>
    </p:bg>
    <p:spTree>
      <p:nvGrpSpPr>
        <p:cNvPr id="20" name="Shape 20"/>
        <p:cNvGrpSpPr/>
        <p:nvPr/>
      </p:nvGrpSpPr>
      <p:grpSpPr>
        <a:xfrm>
          <a:off x="0" y="0"/>
          <a:ext cx="0" cy="0"/>
          <a:chOff x="0" y="0"/>
          <a:chExt cx="0" cy="0"/>
        </a:xfrm>
      </p:grpSpPr>
      <p:sp>
        <p:nvSpPr>
          <p:cNvPr id="21" name="Google Shape;21;p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txBox="1"/>
          <p:nvPr>
            <p:ph type="ctrTitle"/>
          </p:nvPr>
        </p:nvSpPr>
        <p:spPr>
          <a:xfrm>
            <a:off x="1829851" y="3128950"/>
            <a:ext cx="14669400" cy="35754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7200"/>
              <a:buFont typeface="Bitter Medium"/>
              <a:buNone/>
              <a:defRPr sz="7200">
                <a:solidFill>
                  <a:schemeClr val="lt1"/>
                </a:solidFill>
                <a:latin typeface="Bitter Medium"/>
                <a:ea typeface="Bitter Medium"/>
                <a:cs typeface="Bitter Medium"/>
                <a:sym typeface="Bitter Medium"/>
              </a:defRPr>
            </a:lvl1pPr>
            <a:lvl2pPr lvl="1" rtl="0">
              <a:spcBef>
                <a:spcPts val="0"/>
              </a:spcBef>
              <a:spcAft>
                <a:spcPts val="0"/>
              </a:spcAft>
              <a:buSzPts val="10400"/>
              <a:buNone/>
              <a:defRPr sz="10400"/>
            </a:lvl2pPr>
            <a:lvl3pPr lvl="2" rtl="0">
              <a:spcBef>
                <a:spcPts val="0"/>
              </a:spcBef>
              <a:spcAft>
                <a:spcPts val="0"/>
              </a:spcAft>
              <a:buSzPts val="10400"/>
              <a:buNone/>
              <a:defRPr sz="10400"/>
            </a:lvl3pPr>
            <a:lvl4pPr lvl="3" rtl="0">
              <a:spcBef>
                <a:spcPts val="0"/>
              </a:spcBef>
              <a:spcAft>
                <a:spcPts val="0"/>
              </a:spcAft>
              <a:buSzPts val="10400"/>
              <a:buNone/>
              <a:defRPr sz="10400"/>
            </a:lvl4pPr>
            <a:lvl5pPr lvl="4" rtl="0">
              <a:spcBef>
                <a:spcPts val="0"/>
              </a:spcBef>
              <a:spcAft>
                <a:spcPts val="0"/>
              </a:spcAft>
              <a:buSzPts val="10400"/>
              <a:buNone/>
              <a:defRPr sz="10400"/>
            </a:lvl5pPr>
            <a:lvl6pPr lvl="5" rtl="0">
              <a:spcBef>
                <a:spcPts val="0"/>
              </a:spcBef>
              <a:spcAft>
                <a:spcPts val="0"/>
              </a:spcAft>
              <a:buSzPts val="10400"/>
              <a:buNone/>
              <a:defRPr sz="10400"/>
            </a:lvl6pPr>
            <a:lvl7pPr lvl="6" rtl="0">
              <a:spcBef>
                <a:spcPts val="0"/>
              </a:spcBef>
              <a:spcAft>
                <a:spcPts val="0"/>
              </a:spcAft>
              <a:buSzPts val="10400"/>
              <a:buNone/>
              <a:defRPr sz="10400"/>
            </a:lvl7pPr>
            <a:lvl8pPr lvl="7" rtl="0">
              <a:spcBef>
                <a:spcPts val="0"/>
              </a:spcBef>
              <a:spcAft>
                <a:spcPts val="0"/>
              </a:spcAft>
              <a:buSzPts val="10400"/>
              <a:buNone/>
              <a:defRPr sz="10400"/>
            </a:lvl8pPr>
            <a:lvl9pPr lvl="8" rtl="0">
              <a:spcBef>
                <a:spcPts val="0"/>
              </a:spcBef>
              <a:spcAft>
                <a:spcPts val="0"/>
              </a:spcAft>
              <a:buSzPts val="10400"/>
              <a:buNone/>
              <a:defRPr sz="10400"/>
            </a:lvl9pPr>
          </a:lstStyle>
          <a:p/>
        </p:txBody>
      </p:sp>
      <p:pic>
        <p:nvPicPr>
          <p:cNvPr id="23" name="Google Shape;23;p4"/>
          <p:cNvPicPr preferRelativeResize="0"/>
          <p:nvPr/>
        </p:nvPicPr>
        <p:blipFill rotWithShape="1">
          <a:blip r:embed="rId2">
            <a:alphaModFix/>
          </a:blip>
          <a:srcRect b="0" l="0" r="0" t="0"/>
          <a:stretch/>
        </p:blipFill>
        <p:spPr>
          <a:xfrm>
            <a:off x="440524" y="9526850"/>
            <a:ext cx="2837500" cy="3863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Main Content" type="tx">
  <p:cSld name="TITLE_AND_BODY">
    <p:spTree>
      <p:nvGrpSpPr>
        <p:cNvPr id="24" name="Shape 24"/>
        <p:cNvGrpSpPr/>
        <p:nvPr/>
      </p:nvGrpSpPr>
      <p:grpSpPr>
        <a:xfrm>
          <a:off x="0" y="0"/>
          <a:ext cx="0" cy="0"/>
          <a:chOff x="0" y="0"/>
          <a:chExt cx="0" cy="0"/>
        </a:xfrm>
      </p:grpSpPr>
      <p:sp>
        <p:nvSpPr>
          <p:cNvPr id="25" name="Google Shape;25;p5"/>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6" name="Google Shape;26;p5"/>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lvl1pPr indent="-381000" lvl="0" marL="457200">
              <a:spcBef>
                <a:spcPts val="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7" name="Google Shape;27;p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 2-Column Content" type="twoColTx">
  <p:cSld name="TITLE_AND_TWO_COLUMNS">
    <p:spTree>
      <p:nvGrpSpPr>
        <p:cNvPr id="28" name="Shape 28"/>
        <p:cNvGrpSpPr/>
        <p:nvPr/>
      </p:nvGrpSpPr>
      <p:grpSpPr>
        <a:xfrm>
          <a:off x="0" y="0"/>
          <a:ext cx="0" cy="0"/>
          <a:chOff x="0" y="0"/>
          <a:chExt cx="0" cy="0"/>
        </a:xfrm>
      </p:grpSpPr>
      <p:sp>
        <p:nvSpPr>
          <p:cNvPr id="29" name="Google Shape;29;p6"/>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30" name="Google Shape;30;p6"/>
          <p:cNvSpPr txBox="1"/>
          <p:nvPr>
            <p:ph idx="1" type="body"/>
          </p:nvPr>
        </p:nvSpPr>
        <p:spPr>
          <a:xfrm>
            <a:off x="914400" y="2304950"/>
            <a:ext cx="7726500" cy="7021500"/>
          </a:xfrm>
          <a:prstGeom prst="rect">
            <a:avLst/>
          </a:prstGeom>
        </p:spPr>
        <p:txBody>
          <a:bodyPr anchorCtr="0" anchor="t" bIns="0" lIns="0" spcFirstLastPara="1" rIns="0" wrap="square" tIns="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1" name="Google Shape;31;p6"/>
          <p:cNvSpPr txBox="1"/>
          <p:nvPr>
            <p:ph idx="2" type="body"/>
          </p:nvPr>
        </p:nvSpPr>
        <p:spPr>
          <a:xfrm>
            <a:off x="9647020" y="2304950"/>
            <a:ext cx="7726500" cy="7021500"/>
          </a:xfrm>
          <a:prstGeom prst="rect">
            <a:avLst/>
          </a:prstGeom>
        </p:spPr>
        <p:txBody>
          <a:bodyPr anchorCtr="0" anchor="t" bIns="0" lIns="0" spcFirstLastPara="1" rIns="0" wrap="square" tIns="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2" name="Google Shape;32;p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Title Only" type="titleOnly">
  <p:cSld name="TITLE_ONLY">
    <p:spTree>
      <p:nvGrpSpPr>
        <p:cNvPr id="33" name="Shape 33"/>
        <p:cNvGrpSpPr/>
        <p:nvPr/>
      </p:nvGrpSpPr>
      <p:grpSpPr>
        <a:xfrm>
          <a:off x="0" y="0"/>
          <a:ext cx="0" cy="0"/>
          <a:chOff x="0" y="0"/>
          <a:chExt cx="0" cy="0"/>
        </a:xfrm>
      </p:grpSpPr>
      <p:sp>
        <p:nvSpPr>
          <p:cNvPr id="34" name="Google Shape;34;p7"/>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35" name="Google Shape;35;p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Section Detail">
  <p:cSld name="SECTION_TITLE_AND_DESCRIPTION">
    <p:spTree>
      <p:nvGrpSpPr>
        <p:cNvPr id="36" name="Shape 36"/>
        <p:cNvGrpSpPr/>
        <p:nvPr/>
      </p:nvGrpSpPr>
      <p:grpSpPr>
        <a:xfrm>
          <a:off x="0" y="0"/>
          <a:ext cx="0" cy="0"/>
          <a:chOff x="0" y="0"/>
          <a:chExt cx="0" cy="0"/>
        </a:xfrm>
      </p:grpSpPr>
      <p:sp>
        <p:nvSpPr>
          <p:cNvPr id="37" name="Google Shape;37;p8"/>
          <p:cNvSpPr/>
          <p:nvPr/>
        </p:nvSpPr>
        <p:spPr>
          <a:xfrm>
            <a:off x="0" y="-250"/>
            <a:ext cx="9144000" cy="10287000"/>
          </a:xfrm>
          <a:prstGeom prst="rect">
            <a:avLst/>
          </a:prstGeom>
          <a:gradFill>
            <a:gsLst>
              <a:gs pos="0">
                <a:srgbClr val="19006D"/>
              </a:gs>
              <a:gs pos="100000">
                <a:srgbClr val="672CE2"/>
              </a:gs>
            </a:gsLst>
            <a:lin ang="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 name="Google Shape;38;p8"/>
          <p:cNvSpPr txBox="1"/>
          <p:nvPr>
            <p:ph type="title"/>
          </p:nvPr>
        </p:nvSpPr>
        <p:spPr>
          <a:xfrm>
            <a:off x="1829850" y="2466350"/>
            <a:ext cx="6207300" cy="2964600"/>
          </a:xfrm>
          <a:prstGeom prst="rect">
            <a:avLst/>
          </a:prstGeom>
        </p:spPr>
        <p:txBody>
          <a:bodyPr anchorCtr="0" anchor="b" bIns="0" lIns="0" spcFirstLastPara="1" rIns="0" wrap="square" tIns="0">
            <a:normAutofit/>
          </a:bodyPr>
          <a:lstStyle>
            <a:lvl1pPr lvl="0">
              <a:spcBef>
                <a:spcPts val="0"/>
              </a:spcBef>
              <a:spcAft>
                <a:spcPts val="0"/>
              </a:spcAft>
              <a:buClr>
                <a:srgbClr val="FFFFFF"/>
              </a:buClr>
              <a:buSzPts val="5600"/>
              <a:buNone/>
              <a:defRPr>
                <a:solidFill>
                  <a:srgbClr val="FFFFFF"/>
                </a:solidFill>
              </a:defRPr>
            </a:lvl1pPr>
            <a:lvl2pPr lvl="1">
              <a:spcBef>
                <a:spcPts val="0"/>
              </a:spcBef>
              <a:spcAft>
                <a:spcPts val="0"/>
              </a:spcAft>
              <a:buClr>
                <a:srgbClr val="FFFFFF"/>
              </a:buClr>
              <a:buSzPts val="8400"/>
              <a:buNone/>
              <a:defRPr sz="8400">
                <a:solidFill>
                  <a:srgbClr val="FFFFFF"/>
                </a:solidFill>
              </a:defRPr>
            </a:lvl2pPr>
            <a:lvl3pPr lvl="2">
              <a:spcBef>
                <a:spcPts val="0"/>
              </a:spcBef>
              <a:spcAft>
                <a:spcPts val="0"/>
              </a:spcAft>
              <a:buClr>
                <a:srgbClr val="FFFFFF"/>
              </a:buClr>
              <a:buSzPts val="8400"/>
              <a:buNone/>
              <a:defRPr sz="8400">
                <a:solidFill>
                  <a:srgbClr val="FFFFFF"/>
                </a:solidFill>
              </a:defRPr>
            </a:lvl3pPr>
            <a:lvl4pPr lvl="3">
              <a:spcBef>
                <a:spcPts val="0"/>
              </a:spcBef>
              <a:spcAft>
                <a:spcPts val="0"/>
              </a:spcAft>
              <a:buClr>
                <a:srgbClr val="FFFFFF"/>
              </a:buClr>
              <a:buSzPts val="8400"/>
              <a:buNone/>
              <a:defRPr sz="8400">
                <a:solidFill>
                  <a:srgbClr val="FFFFFF"/>
                </a:solidFill>
              </a:defRPr>
            </a:lvl4pPr>
            <a:lvl5pPr lvl="4">
              <a:spcBef>
                <a:spcPts val="0"/>
              </a:spcBef>
              <a:spcAft>
                <a:spcPts val="0"/>
              </a:spcAft>
              <a:buClr>
                <a:srgbClr val="FFFFFF"/>
              </a:buClr>
              <a:buSzPts val="8400"/>
              <a:buNone/>
              <a:defRPr sz="8400">
                <a:solidFill>
                  <a:srgbClr val="FFFFFF"/>
                </a:solidFill>
              </a:defRPr>
            </a:lvl5pPr>
            <a:lvl6pPr lvl="5">
              <a:spcBef>
                <a:spcPts val="0"/>
              </a:spcBef>
              <a:spcAft>
                <a:spcPts val="0"/>
              </a:spcAft>
              <a:buClr>
                <a:srgbClr val="FFFFFF"/>
              </a:buClr>
              <a:buSzPts val="8400"/>
              <a:buNone/>
              <a:defRPr sz="8400">
                <a:solidFill>
                  <a:srgbClr val="FFFFFF"/>
                </a:solidFill>
              </a:defRPr>
            </a:lvl6pPr>
            <a:lvl7pPr lvl="6">
              <a:spcBef>
                <a:spcPts val="0"/>
              </a:spcBef>
              <a:spcAft>
                <a:spcPts val="0"/>
              </a:spcAft>
              <a:buClr>
                <a:srgbClr val="FFFFFF"/>
              </a:buClr>
              <a:buSzPts val="8400"/>
              <a:buNone/>
              <a:defRPr sz="8400">
                <a:solidFill>
                  <a:srgbClr val="FFFFFF"/>
                </a:solidFill>
              </a:defRPr>
            </a:lvl7pPr>
            <a:lvl8pPr lvl="7">
              <a:spcBef>
                <a:spcPts val="0"/>
              </a:spcBef>
              <a:spcAft>
                <a:spcPts val="0"/>
              </a:spcAft>
              <a:buClr>
                <a:srgbClr val="FFFFFF"/>
              </a:buClr>
              <a:buSzPts val="8400"/>
              <a:buNone/>
              <a:defRPr sz="8400">
                <a:solidFill>
                  <a:srgbClr val="FFFFFF"/>
                </a:solidFill>
              </a:defRPr>
            </a:lvl8pPr>
            <a:lvl9pPr lvl="8">
              <a:spcBef>
                <a:spcPts val="0"/>
              </a:spcBef>
              <a:spcAft>
                <a:spcPts val="0"/>
              </a:spcAft>
              <a:buClr>
                <a:srgbClr val="FFFFFF"/>
              </a:buClr>
              <a:buSzPts val="8400"/>
              <a:buNone/>
              <a:defRPr sz="8400">
                <a:solidFill>
                  <a:srgbClr val="FFFFFF"/>
                </a:solidFill>
              </a:defRPr>
            </a:lvl9pPr>
          </a:lstStyle>
          <a:p/>
        </p:txBody>
      </p:sp>
      <p:sp>
        <p:nvSpPr>
          <p:cNvPr id="39" name="Google Shape;39;p8"/>
          <p:cNvSpPr txBox="1"/>
          <p:nvPr>
            <p:ph idx="1" type="subTitle"/>
          </p:nvPr>
        </p:nvSpPr>
        <p:spPr>
          <a:xfrm>
            <a:off x="1829850" y="5606150"/>
            <a:ext cx="6207300" cy="24702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rgbClr val="FFFFFF"/>
              </a:buClr>
              <a:buSzPts val="3600"/>
              <a:buNone/>
              <a:defRPr sz="3600">
                <a:solidFill>
                  <a:srgbClr val="FFFFFF"/>
                </a:solidFill>
              </a:defRPr>
            </a:lvl1pPr>
            <a:lvl2pPr lvl="1">
              <a:lnSpc>
                <a:spcPct val="100000"/>
              </a:lnSpc>
              <a:spcBef>
                <a:spcPts val="0"/>
              </a:spcBef>
              <a:spcAft>
                <a:spcPts val="0"/>
              </a:spcAft>
              <a:buClr>
                <a:srgbClr val="FFFFFF"/>
              </a:buClr>
              <a:buSzPts val="4200"/>
              <a:buNone/>
              <a:defRPr sz="4200">
                <a:solidFill>
                  <a:srgbClr val="FFFFFF"/>
                </a:solidFill>
              </a:defRPr>
            </a:lvl2pPr>
            <a:lvl3pPr lvl="2">
              <a:lnSpc>
                <a:spcPct val="100000"/>
              </a:lnSpc>
              <a:spcBef>
                <a:spcPts val="0"/>
              </a:spcBef>
              <a:spcAft>
                <a:spcPts val="0"/>
              </a:spcAft>
              <a:buClr>
                <a:srgbClr val="FFFFFF"/>
              </a:buClr>
              <a:buSzPts val="4200"/>
              <a:buNone/>
              <a:defRPr sz="4200">
                <a:solidFill>
                  <a:srgbClr val="FFFFFF"/>
                </a:solidFill>
              </a:defRPr>
            </a:lvl3pPr>
            <a:lvl4pPr lvl="3">
              <a:lnSpc>
                <a:spcPct val="100000"/>
              </a:lnSpc>
              <a:spcBef>
                <a:spcPts val="0"/>
              </a:spcBef>
              <a:spcAft>
                <a:spcPts val="0"/>
              </a:spcAft>
              <a:buClr>
                <a:srgbClr val="FFFFFF"/>
              </a:buClr>
              <a:buSzPts val="4200"/>
              <a:buNone/>
              <a:defRPr sz="4200">
                <a:solidFill>
                  <a:srgbClr val="FFFFFF"/>
                </a:solidFill>
              </a:defRPr>
            </a:lvl4pPr>
            <a:lvl5pPr lvl="4">
              <a:lnSpc>
                <a:spcPct val="100000"/>
              </a:lnSpc>
              <a:spcBef>
                <a:spcPts val="0"/>
              </a:spcBef>
              <a:spcAft>
                <a:spcPts val="0"/>
              </a:spcAft>
              <a:buClr>
                <a:srgbClr val="FFFFFF"/>
              </a:buClr>
              <a:buSzPts val="4200"/>
              <a:buNone/>
              <a:defRPr sz="4200">
                <a:solidFill>
                  <a:srgbClr val="FFFFFF"/>
                </a:solidFill>
              </a:defRPr>
            </a:lvl5pPr>
            <a:lvl6pPr lvl="5">
              <a:lnSpc>
                <a:spcPct val="100000"/>
              </a:lnSpc>
              <a:spcBef>
                <a:spcPts val="0"/>
              </a:spcBef>
              <a:spcAft>
                <a:spcPts val="0"/>
              </a:spcAft>
              <a:buClr>
                <a:srgbClr val="FFFFFF"/>
              </a:buClr>
              <a:buSzPts val="4200"/>
              <a:buNone/>
              <a:defRPr sz="4200">
                <a:solidFill>
                  <a:srgbClr val="FFFFFF"/>
                </a:solidFill>
              </a:defRPr>
            </a:lvl6pPr>
            <a:lvl7pPr lvl="6">
              <a:lnSpc>
                <a:spcPct val="100000"/>
              </a:lnSpc>
              <a:spcBef>
                <a:spcPts val="0"/>
              </a:spcBef>
              <a:spcAft>
                <a:spcPts val="0"/>
              </a:spcAft>
              <a:buClr>
                <a:srgbClr val="FFFFFF"/>
              </a:buClr>
              <a:buSzPts val="4200"/>
              <a:buNone/>
              <a:defRPr sz="4200">
                <a:solidFill>
                  <a:srgbClr val="FFFFFF"/>
                </a:solidFill>
              </a:defRPr>
            </a:lvl7pPr>
            <a:lvl8pPr lvl="7">
              <a:lnSpc>
                <a:spcPct val="100000"/>
              </a:lnSpc>
              <a:spcBef>
                <a:spcPts val="0"/>
              </a:spcBef>
              <a:spcAft>
                <a:spcPts val="0"/>
              </a:spcAft>
              <a:buClr>
                <a:srgbClr val="FFFFFF"/>
              </a:buClr>
              <a:buSzPts val="4200"/>
              <a:buNone/>
              <a:defRPr sz="4200">
                <a:solidFill>
                  <a:srgbClr val="FFFFFF"/>
                </a:solidFill>
              </a:defRPr>
            </a:lvl8pPr>
            <a:lvl9pPr lvl="8">
              <a:lnSpc>
                <a:spcPct val="100000"/>
              </a:lnSpc>
              <a:spcBef>
                <a:spcPts val="0"/>
              </a:spcBef>
              <a:spcAft>
                <a:spcPts val="0"/>
              </a:spcAft>
              <a:buClr>
                <a:srgbClr val="FFFFFF"/>
              </a:buClr>
              <a:buSzPts val="4200"/>
              <a:buNone/>
              <a:defRPr sz="4200">
                <a:solidFill>
                  <a:srgbClr val="FFFFFF"/>
                </a:solidFill>
              </a:defRPr>
            </a:lvl9pPr>
          </a:lstStyle>
          <a:p/>
        </p:txBody>
      </p:sp>
      <p:sp>
        <p:nvSpPr>
          <p:cNvPr id="40" name="Google Shape;40;p8"/>
          <p:cNvSpPr txBox="1"/>
          <p:nvPr>
            <p:ph idx="2" type="body"/>
          </p:nvPr>
        </p:nvSpPr>
        <p:spPr>
          <a:xfrm>
            <a:off x="9879000" y="1448150"/>
            <a:ext cx="7494600" cy="7390200"/>
          </a:xfrm>
          <a:prstGeom prst="rect">
            <a:avLst/>
          </a:prstGeom>
        </p:spPr>
        <p:txBody>
          <a:bodyPr anchorCtr="0" anchor="ctr" bIns="0" lIns="0" spcFirstLastPara="1" rIns="0" wrap="square" tIns="0">
            <a:normAutofit/>
          </a:bodyPr>
          <a:lstStyle>
            <a:lvl1pPr indent="-381000" lvl="0" marL="457200">
              <a:spcBef>
                <a:spcPts val="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41" name="Google Shape;41;p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2" name="Google Shape;42;p8"/>
          <p:cNvPicPr preferRelativeResize="0"/>
          <p:nvPr/>
        </p:nvPicPr>
        <p:blipFill rotWithShape="1">
          <a:blip r:embed="rId2">
            <a:alphaModFix/>
          </a:blip>
          <a:srcRect b="0" l="0" r="0" t="0"/>
          <a:stretch/>
        </p:blipFill>
        <p:spPr>
          <a:xfrm>
            <a:off x="440524" y="9526850"/>
            <a:ext cx="2837500" cy="3863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43" name="Shape 4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 name="Shape 44"/>
        <p:cNvGrpSpPr/>
        <p:nvPr/>
      </p:nvGrpSpPr>
      <p:grpSpPr>
        <a:xfrm>
          <a:off x="0" y="0"/>
          <a:ext cx="0" cy="0"/>
          <a:chOff x="0" y="0"/>
          <a:chExt cx="0" cy="0"/>
        </a:xfrm>
      </p:grpSpPr>
      <p:sp>
        <p:nvSpPr>
          <p:cNvPr id="45" name="Google Shape;45;p10"/>
          <p:cNvSpPr txBox="1"/>
          <p:nvPr>
            <p:ph type="title"/>
          </p:nvPr>
        </p:nvSpPr>
        <p:spPr>
          <a:xfrm>
            <a:off x="937260" y="547689"/>
            <a:ext cx="16400700" cy="1403700"/>
          </a:xfrm>
          <a:prstGeom prst="rect">
            <a:avLst/>
          </a:prstGeom>
          <a:noFill/>
          <a:ln>
            <a:noFill/>
          </a:ln>
        </p:spPr>
        <p:txBody>
          <a:bodyPr anchorCtr="0" anchor="ctr" bIns="68550" lIns="137150" spcFirstLastPara="1" rIns="137150" wrap="square" tIns="68550">
            <a:normAutofit/>
          </a:bodyPr>
          <a:lstStyle>
            <a:lvl1pPr lvl="0" rtl="0" algn="l">
              <a:lnSpc>
                <a:spcPct val="90000"/>
              </a:lnSpc>
              <a:spcBef>
                <a:spcPts val="0"/>
              </a:spcBef>
              <a:spcAft>
                <a:spcPts val="0"/>
              </a:spcAft>
              <a:buSzPts val="54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46" name="Google Shape;46;p10"/>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sz="1700">
                <a:solidFill>
                  <a:srgbClr val="2F2F2F"/>
                </a:solidFill>
                <a:latin typeface="Gill Sans"/>
                <a:ea typeface="Gill Sans"/>
                <a:cs typeface="Gill Sans"/>
                <a:sym typeface="Gill Sans"/>
              </a:defRPr>
            </a:lvl1pPr>
            <a:lvl2pPr indent="0" lvl="1" marL="0" rtl="0" algn="r">
              <a:spcBef>
                <a:spcPts val="0"/>
              </a:spcBef>
              <a:buNone/>
              <a:defRPr sz="1700">
                <a:solidFill>
                  <a:srgbClr val="2F2F2F"/>
                </a:solidFill>
                <a:latin typeface="Gill Sans"/>
                <a:ea typeface="Gill Sans"/>
                <a:cs typeface="Gill Sans"/>
                <a:sym typeface="Gill Sans"/>
              </a:defRPr>
            </a:lvl2pPr>
            <a:lvl3pPr indent="0" lvl="2" marL="0" rtl="0" algn="r">
              <a:spcBef>
                <a:spcPts val="0"/>
              </a:spcBef>
              <a:buNone/>
              <a:defRPr sz="1700">
                <a:solidFill>
                  <a:srgbClr val="2F2F2F"/>
                </a:solidFill>
                <a:latin typeface="Gill Sans"/>
                <a:ea typeface="Gill Sans"/>
                <a:cs typeface="Gill Sans"/>
                <a:sym typeface="Gill Sans"/>
              </a:defRPr>
            </a:lvl3pPr>
            <a:lvl4pPr indent="0" lvl="3" marL="0" rtl="0" algn="r">
              <a:spcBef>
                <a:spcPts val="0"/>
              </a:spcBef>
              <a:buNone/>
              <a:defRPr sz="1700">
                <a:solidFill>
                  <a:srgbClr val="2F2F2F"/>
                </a:solidFill>
                <a:latin typeface="Gill Sans"/>
                <a:ea typeface="Gill Sans"/>
                <a:cs typeface="Gill Sans"/>
                <a:sym typeface="Gill Sans"/>
              </a:defRPr>
            </a:lvl4pPr>
            <a:lvl5pPr indent="0" lvl="4" marL="0" rtl="0" algn="r">
              <a:spcBef>
                <a:spcPts val="0"/>
              </a:spcBef>
              <a:buNone/>
              <a:defRPr sz="1700">
                <a:solidFill>
                  <a:srgbClr val="2F2F2F"/>
                </a:solidFill>
                <a:latin typeface="Gill Sans"/>
                <a:ea typeface="Gill Sans"/>
                <a:cs typeface="Gill Sans"/>
                <a:sym typeface="Gill Sans"/>
              </a:defRPr>
            </a:lvl5pPr>
            <a:lvl6pPr indent="0" lvl="5" marL="0" rtl="0" algn="r">
              <a:spcBef>
                <a:spcPts val="0"/>
              </a:spcBef>
              <a:buNone/>
              <a:defRPr sz="1700">
                <a:solidFill>
                  <a:srgbClr val="2F2F2F"/>
                </a:solidFill>
                <a:latin typeface="Gill Sans"/>
                <a:ea typeface="Gill Sans"/>
                <a:cs typeface="Gill Sans"/>
                <a:sym typeface="Gill Sans"/>
              </a:defRPr>
            </a:lvl6pPr>
            <a:lvl7pPr indent="0" lvl="6" marL="0" rtl="0" algn="r">
              <a:spcBef>
                <a:spcPts val="0"/>
              </a:spcBef>
              <a:buNone/>
              <a:defRPr sz="1700">
                <a:solidFill>
                  <a:srgbClr val="2F2F2F"/>
                </a:solidFill>
                <a:latin typeface="Gill Sans"/>
                <a:ea typeface="Gill Sans"/>
                <a:cs typeface="Gill Sans"/>
                <a:sym typeface="Gill Sans"/>
              </a:defRPr>
            </a:lvl7pPr>
            <a:lvl8pPr indent="0" lvl="7" marL="0" rtl="0" algn="r">
              <a:spcBef>
                <a:spcPts val="0"/>
              </a:spcBef>
              <a:buNone/>
              <a:defRPr sz="1700">
                <a:solidFill>
                  <a:srgbClr val="2F2F2F"/>
                </a:solidFill>
                <a:latin typeface="Gill Sans"/>
                <a:ea typeface="Gill Sans"/>
                <a:cs typeface="Gill Sans"/>
                <a:sym typeface="Gill Sans"/>
              </a:defRPr>
            </a:lvl8pPr>
            <a:lvl9pPr indent="0" lvl="8" marL="0" rtl="0" algn="r">
              <a:spcBef>
                <a:spcPts val="0"/>
              </a:spcBef>
              <a:buNone/>
              <a:defRPr sz="17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10"/>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6"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14400" y="890050"/>
            <a:ext cx="17041200" cy="1145400"/>
          </a:xfrm>
          <a:prstGeom prst="rect">
            <a:avLst/>
          </a:prstGeom>
          <a:noFill/>
          <a:ln>
            <a:noFill/>
          </a:ln>
        </p:spPr>
        <p:txBody>
          <a:bodyPr anchorCtr="0" anchor="t" bIns="0" lIns="0" spcFirstLastPara="1" rIns="0" wrap="square" tIns="0">
            <a:normAutofit/>
          </a:bodyPr>
          <a:lstStyle>
            <a:lvl1pPr lvl="0">
              <a:spcBef>
                <a:spcPts val="0"/>
              </a:spcBef>
              <a:spcAft>
                <a:spcPts val="0"/>
              </a:spcAft>
              <a:buClr>
                <a:schemeClr val="dk1"/>
              </a:buClr>
              <a:buSzPts val="5600"/>
              <a:buFont typeface="Bitter Medium"/>
              <a:buNone/>
              <a:defRPr sz="5600">
                <a:solidFill>
                  <a:schemeClr val="dk1"/>
                </a:solidFill>
                <a:latin typeface="Bitter Medium"/>
                <a:ea typeface="Bitter Medium"/>
                <a:cs typeface="Bitter Medium"/>
                <a:sym typeface="Bitter Medium"/>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p:txBody>
      </p:sp>
      <p:sp>
        <p:nvSpPr>
          <p:cNvPr id="7" name="Google Shape;7;p1"/>
          <p:cNvSpPr txBox="1"/>
          <p:nvPr>
            <p:ph idx="1" type="body"/>
          </p:nvPr>
        </p:nvSpPr>
        <p:spPr>
          <a:xfrm>
            <a:off x="914400" y="2493625"/>
            <a:ext cx="16459200" cy="6832800"/>
          </a:xfrm>
          <a:prstGeom prst="rect">
            <a:avLst/>
          </a:prstGeom>
          <a:noFill/>
          <a:ln>
            <a:noFill/>
          </a:ln>
        </p:spPr>
        <p:txBody>
          <a:bodyPr anchorCtr="0" anchor="t" bIns="0" lIns="0" spcFirstLastPara="1" rIns="0" wrap="square" tIns="0">
            <a:normAutofit/>
          </a:bodyPr>
          <a:lstStyle>
            <a:lvl1pPr indent="-381000" lvl="0" marL="4572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1pPr>
            <a:lvl2pPr indent="-381000" lvl="1" marL="9144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2pPr>
            <a:lvl3pPr indent="-381000" lvl="2" marL="13716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3pPr>
            <a:lvl4pPr indent="-381000" lvl="3" marL="18288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4pPr>
            <a:lvl5pPr indent="-381000" lvl="4" marL="22860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5pPr>
            <a:lvl6pPr indent="-381000" lvl="5" marL="27432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6pPr>
            <a:lvl7pPr indent="-381000" lvl="6" marL="32004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7pPr>
            <a:lvl8pPr indent="-381000" lvl="7" marL="36576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8pPr>
            <a:lvl9pPr indent="-381000" lvl="8" marL="41148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lvl="0" algn="r">
              <a:buNone/>
              <a:defRPr b="1" sz="1600">
                <a:solidFill>
                  <a:srgbClr val="0088FF"/>
                </a:solidFill>
                <a:latin typeface="Bitter"/>
                <a:ea typeface="Bitter"/>
                <a:cs typeface="Bitter"/>
                <a:sym typeface="Bitter"/>
              </a:defRPr>
            </a:lvl1pPr>
            <a:lvl2pPr lvl="1" algn="r">
              <a:buNone/>
              <a:defRPr b="1" sz="1600">
                <a:solidFill>
                  <a:srgbClr val="0088FF"/>
                </a:solidFill>
                <a:latin typeface="Bitter"/>
                <a:ea typeface="Bitter"/>
                <a:cs typeface="Bitter"/>
                <a:sym typeface="Bitter"/>
              </a:defRPr>
            </a:lvl2pPr>
            <a:lvl3pPr lvl="2" algn="r">
              <a:buNone/>
              <a:defRPr b="1" sz="1600">
                <a:solidFill>
                  <a:srgbClr val="0088FF"/>
                </a:solidFill>
                <a:latin typeface="Bitter"/>
                <a:ea typeface="Bitter"/>
                <a:cs typeface="Bitter"/>
                <a:sym typeface="Bitter"/>
              </a:defRPr>
            </a:lvl3pPr>
            <a:lvl4pPr lvl="3" algn="r">
              <a:buNone/>
              <a:defRPr b="1" sz="1600">
                <a:solidFill>
                  <a:srgbClr val="0088FF"/>
                </a:solidFill>
                <a:latin typeface="Bitter"/>
                <a:ea typeface="Bitter"/>
                <a:cs typeface="Bitter"/>
                <a:sym typeface="Bitter"/>
              </a:defRPr>
            </a:lvl4pPr>
            <a:lvl5pPr lvl="4" algn="r">
              <a:buNone/>
              <a:defRPr b="1" sz="1600">
                <a:solidFill>
                  <a:srgbClr val="0088FF"/>
                </a:solidFill>
                <a:latin typeface="Bitter"/>
                <a:ea typeface="Bitter"/>
                <a:cs typeface="Bitter"/>
                <a:sym typeface="Bitter"/>
              </a:defRPr>
            </a:lvl5pPr>
            <a:lvl6pPr lvl="5" algn="r">
              <a:buNone/>
              <a:defRPr b="1" sz="1600">
                <a:solidFill>
                  <a:srgbClr val="0088FF"/>
                </a:solidFill>
                <a:latin typeface="Bitter"/>
                <a:ea typeface="Bitter"/>
                <a:cs typeface="Bitter"/>
                <a:sym typeface="Bitter"/>
              </a:defRPr>
            </a:lvl6pPr>
            <a:lvl7pPr lvl="6" algn="r">
              <a:buNone/>
              <a:defRPr b="1" sz="1600">
                <a:solidFill>
                  <a:srgbClr val="0088FF"/>
                </a:solidFill>
                <a:latin typeface="Bitter"/>
                <a:ea typeface="Bitter"/>
                <a:cs typeface="Bitter"/>
                <a:sym typeface="Bitter"/>
              </a:defRPr>
            </a:lvl7pPr>
            <a:lvl8pPr lvl="7" algn="r">
              <a:buNone/>
              <a:defRPr b="1" sz="1600">
                <a:solidFill>
                  <a:srgbClr val="0088FF"/>
                </a:solidFill>
                <a:latin typeface="Bitter"/>
                <a:ea typeface="Bitter"/>
                <a:cs typeface="Bitter"/>
                <a:sym typeface="Bitter"/>
              </a:defRPr>
            </a:lvl8pPr>
            <a:lvl9pPr lvl="8" algn="r">
              <a:buNone/>
              <a:defRPr b="1" sz="1600">
                <a:solidFill>
                  <a:srgbClr val="0088FF"/>
                </a:solidFill>
                <a:latin typeface="Bitter"/>
                <a:ea typeface="Bitter"/>
                <a:cs typeface="Bitter"/>
                <a:sym typeface="Bitter"/>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
            <a:alphaModFix/>
          </a:blip>
          <a:srcRect b="386" l="0" r="0" t="386"/>
          <a:stretch/>
        </p:blipFill>
        <p:spPr>
          <a:xfrm>
            <a:off x="433799" y="9526863"/>
            <a:ext cx="2837499" cy="3863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76">
          <p15:clr>
            <a:srgbClr val="EA4335"/>
          </p15:clr>
        </p15:guide>
        <p15:guide id="2" pos="10944">
          <p15:clr>
            <a:srgbClr val="EA4335"/>
          </p15:clr>
        </p15:guide>
        <p15:guide id="3" orient="horz" pos="561">
          <p15:clr>
            <a:srgbClr val="EA4335"/>
          </p15:clr>
        </p15:guide>
        <p15:guide id="4" orient="horz" pos="5875">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insights.lfx.linuxfoundation.org/projects/lfai-f/dashboard;quicktime=time_filter_3Y"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 Id="rId3" Type="http://schemas.openxmlformats.org/officeDocument/2006/relationships/image" Target="../media/image4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4.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20" Type="http://schemas.openxmlformats.org/officeDocument/2006/relationships/image" Target="../media/image46.png"/><Relationship Id="rId11" Type="http://schemas.openxmlformats.org/officeDocument/2006/relationships/image" Target="../media/image28.png"/><Relationship Id="rId22" Type="http://schemas.openxmlformats.org/officeDocument/2006/relationships/image" Target="../media/image47.png"/><Relationship Id="rId10" Type="http://schemas.openxmlformats.org/officeDocument/2006/relationships/image" Target="../media/image40.png"/><Relationship Id="rId21" Type="http://schemas.openxmlformats.org/officeDocument/2006/relationships/image" Target="../media/image43.png"/><Relationship Id="rId13" Type="http://schemas.openxmlformats.org/officeDocument/2006/relationships/image" Target="../media/image32.png"/><Relationship Id="rId12" Type="http://schemas.openxmlformats.org/officeDocument/2006/relationships/image" Target="../media/image42.png"/><Relationship Id="rId23" Type="http://schemas.openxmlformats.org/officeDocument/2006/relationships/image" Target="../media/image51.png"/><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18.png"/><Relationship Id="rId9" Type="http://schemas.openxmlformats.org/officeDocument/2006/relationships/image" Target="../media/image34.png"/><Relationship Id="rId15" Type="http://schemas.openxmlformats.org/officeDocument/2006/relationships/image" Target="../media/image30.png"/><Relationship Id="rId14" Type="http://schemas.openxmlformats.org/officeDocument/2006/relationships/image" Target="../media/image44.png"/><Relationship Id="rId17" Type="http://schemas.openxmlformats.org/officeDocument/2006/relationships/image" Target="../media/image41.png"/><Relationship Id="rId16" Type="http://schemas.openxmlformats.org/officeDocument/2006/relationships/image" Target="../media/image36.png"/><Relationship Id="rId5" Type="http://schemas.openxmlformats.org/officeDocument/2006/relationships/image" Target="../media/image26.png"/><Relationship Id="rId19" Type="http://schemas.openxmlformats.org/officeDocument/2006/relationships/image" Target="../media/image39.png"/><Relationship Id="rId6" Type="http://schemas.openxmlformats.org/officeDocument/2006/relationships/image" Target="../media/image25.png"/><Relationship Id="rId18" Type="http://schemas.openxmlformats.org/officeDocument/2006/relationships/image" Target="../media/image33.png"/><Relationship Id="rId7" Type="http://schemas.openxmlformats.org/officeDocument/2006/relationships/image" Target="../media/image23.png"/><Relationship Id="rId8"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68.png"/><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xml"/><Relationship Id="rId3" Type="http://schemas.openxmlformats.org/officeDocument/2006/relationships/image" Target="../media/image3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hyperlink" Target="https://www.linuxfoundation.org/hubfs/LF%20Research/GenAI_Report_2023_011124.pdf?hsLang=en" TargetMode="External"/><Relationship Id="rId4" Type="http://schemas.openxmlformats.org/officeDocument/2006/relationships/image" Target="../media/image52.png"/><Relationship Id="rId5" Type="http://schemas.openxmlformats.org/officeDocument/2006/relationships/hyperlink" Target="https://www.linuxfoundation.org/hubfs/LF%20Research/GenAI_Report_2023_011124.pdf?hsLang=en" TargetMode="External"/><Relationship Id="rId6" Type="http://schemas.openxmlformats.org/officeDocument/2006/relationships/hyperlink" Target="https://drive.google.com/drive/folders/1bqHchJt74zns0gh_odDTHB6j_-plt1Hr?usp=sharing"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50.png"/><Relationship Id="rId4" Type="http://schemas.openxmlformats.org/officeDocument/2006/relationships/image" Target="../media/image49.png"/><Relationship Id="rId5" Type="http://schemas.openxmlformats.org/officeDocument/2006/relationships/image" Target="../media/image45.png"/><Relationship Id="rId6" Type="http://schemas.openxmlformats.org/officeDocument/2006/relationships/image" Target="../media/image5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hyperlink" Target="https://wiki.lfai.foundation/pages/viewpage.action?pageId=7733341"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 Id="rId3" Type="http://schemas.openxmlformats.org/officeDocument/2006/relationships/hyperlink" Target="https://bestpractices.coreinfrastructure.org/" TargetMode="External"/><Relationship Id="rId4" Type="http://schemas.openxmlformats.org/officeDocument/2006/relationships/hyperlink" Target="https://bestpractices.coreinfrastructure.org/"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1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hyperlink" Target="https://github.com/lfai/tac/blob/main/github-recommendations.md" TargetMode="External"/><Relationship Id="rId4" Type="http://schemas.openxmlformats.org/officeDocument/2006/relationships/hyperlink" Target="https://github.com/lfai/proposing-projects/tree/master/proposals"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hyperlink" Target="https://github.com/lfai/artwork/tree/main/lfaidata-assets/lfaidata-project-badge" TargetMode="External"/><Relationship Id="rId4" Type="http://schemas.openxmlformats.org/officeDocument/2006/relationships/hyperlink" Target="https://lfx.linuxfoundation.org/" TargetMode="External"/><Relationship Id="rId5" Type="http://schemas.openxmlformats.org/officeDocument/2006/relationships/hyperlink" Target="https://github.com/lfai/artwork/tree/main/lfaidata-assets/lfaidata-project-badge" TargetMode="External"/><Relationship Id="rId6" Type="http://schemas.openxmlformats.org/officeDocument/2006/relationships/hyperlink" Target="https://github.com/lfai/artwork/tree/main/lfaidata-assets/lfaidata-project-badge"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68.png"/><Relationship Id="rId4" Type="http://schemas.openxmlformats.org/officeDocument/2006/relationships/image" Target="../media/image59.png"/><Relationship Id="rId5" Type="http://schemas.openxmlformats.org/officeDocument/2006/relationships/image" Target="../media/image6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69.png"/><Relationship Id="rId4" Type="http://schemas.openxmlformats.org/officeDocument/2006/relationships/image" Target="../media/image80.png"/><Relationship Id="rId5" Type="http://schemas.openxmlformats.org/officeDocument/2006/relationships/image" Target="../media/image71.png"/><Relationship Id="rId6" Type="http://schemas.openxmlformats.org/officeDocument/2006/relationships/image" Target="../media/image64.png"/><Relationship Id="rId7"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65.png"/><Relationship Id="rId4" Type="http://schemas.openxmlformats.org/officeDocument/2006/relationships/image" Target="../media/image76.png"/><Relationship Id="rId5" Type="http://schemas.openxmlformats.org/officeDocument/2006/relationships/image" Target="../media/image70.png"/><Relationship Id="rId6" Type="http://schemas.openxmlformats.org/officeDocument/2006/relationships/image" Target="../media/image67.png"/><Relationship Id="rId7" Type="http://schemas.openxmlformats.org/officeDocument/2006/relationships/image" Target="../media/image8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74.png"/><Relationship Id="rId4" Type="http://schemas.openxmlformats.org/officeDocument/2006/relationships/image" Target="../media/image57.png"/><Relationship Id="rId5" Type="http://schemas.openxmlformats.org/officeDocument/2006/relationships/image" Target="../media/image77.png"/><Relationship Id="rId6" Type="http://schemas.openxmlformats.org/officeDocument/2006/relationships/image" Target="../media/image8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3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0" Type="http://schemas.openxmlformats.org/officeDocument/2006/relationships/image" Target="../media/image98.png"/><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66.png"/><Relationship Id="rId4" Type="http://schemas.openxmlformats.org/officeDocument/2006/relationships/image" Target="../media/image75.png"/><Relationship Id="rId9" Type="http://schemas.openxmlformats.org/officeDocument/2006/relationships/image" Target="../media/image87.png"/><Relationship Id="rId5" Type="http://schemas.openxmlformats.org/officeDocument/2006/relationships/image" Target="../media/image86.png"/><Relationship Id="rId6" Type="http://schemas.openxmlformats.org/officeDocument/2006/relationships/image" Target="../media/image72.png"/><Relationship Id="rId7" Type="http://schemas.openxmlformats.org/officeDocument/2006/relationships/image" Target="../media/image90.png"/><Relationship Id="rId8" Type="http://schemas.openxmlformats.org/officeDocument/2006/relationships/image" Target="../media/image95.png"/></Relationships>
</file>

<file path=ppt/slides/_rels/slide56.xml.rels><?xml version="1.0" encoding="UTF-8" standalone="yes"?><Relationships xmlns="http://schemas.openxmlformats.org/package/2006/relationships"><Relationship Id="rId11" Type="http://schemas.openxmlformats.org/officeDocument/2006/relationships/image" Target="../media/image97.png"/><Relationship Id="rId10" Type="http://schemas.openxmlformats.org/officeDocument/2006/relationships/image" Target="../media/image78.png"/><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73.png"/><Relationship Id="rId4" Type="http://schemas.openxmlformats.org/officeDocument/2006/relationships/image" Target="../media/image84.png"/><Relationship Id="rId9" Type="http://schemas.openxmlformats.org/officeDocument/2006/relationships/image" Target="../media/image91.png"/><Relationship Id="rId5" Type="http://schemas.openxmlformats.org/officeDocument/2006/relationships/image" Target="../media/image79.png"/><Relationship Id="rId6" Type="http://schemas.openxmlformats.org/officeDocument/2006/relationships/image" Target="../media/image88.png"/><Relationship Id="rId7" Type="http://schemas.openxmlformats.org/officeDocument/2006/relationships/image" Target="../media/image81.png"/><Relationship Id="rId8" Type="http://schemas.openxmlformats.org/officeDocument/2006/relationships/image" Target="../media/image9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94.png"/><Relationship Id="rId4" Type="http://schemas.openxmlformats.org/officeDocument/2006/relationships/image" Target="../media/image92.png"/><Relationship Id="rId5" Type="http://schemas.openxmlformats.org/officeDocument/2006/relationships/image" Target="../media/image100.png"/><Relationship Id="rId6" Type="http://schemas.openxmlformats.org/officeDocument/2006/relationships/image" Target="../media/image10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1" Type="http://schemas.openxmlformats.org/officeDocument/2006/relationships/image" Target="../media/image102.png"/><Relationship Id="rId10" Type="http://schemas.openxmlformats.org/officeDocument/2006/relationships/hyperlink" Target="https://www.linkedin.com/company/lfai/" TargetMode="External"/><Relationship Id="rId13" Type="http://schemas.openxmlformats.org/officeDocument/2006/relationships/image" Target="../media/image89.png"/><Relationship Id="rId12" Type="http://schemas.openxmlformats.org/officeDocument/2006/relationships/hyperlink" Target="https://github.com/lfai" TargetMode="External"/><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hyperlink" Target="http://lfai.foundation/join" TargetMode="External"/><Relationship Id="rId4" Type="http://schemas.openxmlformats.org/officeDocument/2006/relationships/hyperlink" Target="https://lfaidata.foundation/proposal-and-hosting-process/" TargetMode="External"/><Relationship Id="rId9" Type="http://schemas.openxmlformats.org/officeDocument/2006/relationships/image" Target="../media/image93.png"/><Relationship Id="rId15" Type="http://schemas.openxmlformats.org/officeDocument/2006/relationships/image" Target="../media/image101.png"/><Relationship Id="rId14" Type="http://schemas.openxmlformats.org/officeDocument/2006/relationships/hyperlink" Target="https://l.lfai.foundation" TargetMode="External"/><Relationship Id="rId17" Type="http://schemas.openxmlformats.org/officeDocument/2006/relationships/image" Target="../media/image96.png"/><Relationship Id="rId16" Type="http://schemas.openxmlformats.org/officeDocument/2006/relationships/hyperlink" Target="https://lfai.foundation/news/blog/" TargetMode="External"/><Relationship Id="rId5" Type="http://schemas.openxmlformats.org/officeDocument/2006/relationships/hyperlink" Target="http://info@lfaidata.foundation" TargetMode="External"/><Relationship Id="rId19" Type="http://schemas.openxmlformats.org/officeDocument/2006/relationships/image" Target="../media/image104.png"/><Relationship Id="rId6" Type="http://schemas.openxmlformats.org/officeDocument/2006/relationships/hyperlink" Target="https://twitter.com/LFAI_Foundation" TargetMode="External"/><Relationship Id="rId18" Type="http://schemas.openxmlformats.org/officeDocument/2006/relationships/hyperlink" Target="https://twitter.com/LFAI_Foundation" TargetMode="External"/><Relationship Id="rId7" Type="http://schemas.openxmlformats.org/officeDocument/2006/relationships/image" Target="../media/image99.png"/><Relationship Id="rId8" Type="http://schemas.openxmlformats.org/officeDocument/2006/relationships/hyperlink" Target="https://www.youtube.com/channel/UCfasaeqXJBCAJMNO9HcHfb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0.png"/><Relationship Id="rId4" Type="http://schemas.openxmlformats.org/officeDocument/2006/relationships/image" Target="../media/image22.png"/><Relationship Id="rId5"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 name="Shape 71"/>
        <p:cNvGrpSpPr/>
        <p:nvPr/>
      </p:nvGrpSpPr>
      <p:grpSpPr>
        <a:xfrm>
          <a:off x="0" y="0"/>
          <a:ext cx="0" cy="0"/>
          <a:chOff x="0" y="0"/>
          <a:chExt cx="0" cy="0"/>
        </a:xfrm>
      </p:grpSpPr>
      <p:sp>
        <p:nvSpPr>
          <p:cNvPr id="72" name="Google Shape;72;p16"/>
          <p:cNvSpPr txBox="1"/>
          <p:nvPr>
            <p:ph type="ctrTitle"/>
          </p:nvPr>
        </p:nvSpPr>
        <p:spPr>
          <a:xfrm>
            <a:off x="1829847" y="1791175"/>
            <a:ext cx="14700000" cy="35754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rPr lang="en"/>
              <a:t>LF AI &amp; Data Foundation </a:t>
            </a:r>
            <a:endParaRPr/>
          </a:p>
        </p:txBody>
      </p:sp>
      <p:sp>
        <p:nvSpPr>
          <p:cNvPr id="73" name="Google Shape;73;p16"/>
          <p:cNvSpPr txBox="1"/>
          <p:nvPr>
            <p:ph idx="1" type="subTitle"/>
          </p:nvPr>
        </p:nvSpPr>
        <p:spPr>
          <a:xfrm>
            <a:off x="1829825" y="5440350"/>
            <a:ext cx="14700000" cy="1585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Ibrahim Haddad, PhD</a:t>
            </a:r>
            <a:endParaRPr/>
          </a:p>
          <a:p>
            <a:pPr indent="0" lvl="0" marL="0" rtl="0" algn="l">
              <a:spcBef>
                <a:spcPts val="0"/>
              </a:spcBef>
              <a:spcAft>
                <a:spcPts val="0"/>
              </a:spcAft>
              <a:buNone/>
            </a:pPr>
            <a:r>
              <a:rPr lang="en"/>
              <a:t>Executive Director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5"/>
          <p:cNvSpPr txBox="1"/>
          <p:nvPr/>
        </p:nvSpPr>
        <p:spPr>
          <a:xfrm>
            <a:off x="17622209" y="9875520"/>
            <a:ext cx="551700" cy="411300"/>
          </a:xfrm>
          <a:prstGeom prst="rect">
            <a:avLst/>
          </a:prstGeom>
          <a:noFill/>
          <a:ln>
            <a:noFill/>
          </a:ln>
        </p:spPr>
        <p:txBody>
          <a:bodyPr anchorCtr="0" anchor="ctr" bIns="68550" lIns="137150" spcFirstLastPara="1" rIns="137150" wrap="square" tIns="68550">
            <a:noAutofit/>
          </a:bodyPr>
          <a:lstStyle/>
          <a:p>
            <a:pPr indent="0" lvl="0" marL="0" rtl="0" algn="r">
              <a:spcBef>
                <a:spcPts val="0"/>
              </a:spcBef>
              <a:spcAft>
                <a:spcPts val="0"/>
              </a:spcAft>
              <a:buNone/>
            </a:pPr>
            <a:fld id="{00000000-1234-1234-1234-123412341234}" type="slidenum">
              <a:rPr lang="en" sz="1700">
                <a:solidFill>
                  <a:srgbClr val="2F2F2F"/>
                </a:solidFill>
                <a:latin typeface="Gill Sans"/>
                <a:ea typeface="Gill Sans"/>
                <a:cs typeface="Gill Sans"/>
                <a:sym typeface="Gill Sans"/>
              </a:rPr>
              <a:t>‹#›</a:t>
            </a:fld>
            <a:endParaRPr sz="1700">
              <a:solidFill>
                <a:srgbClr val="2F2F2F"/>
              </a:solidFill>
              <a:latin typeface="Gill Sans"/>
              <a:ea typeface="Gill Sans"/>
              <a:cs typeface="Gill Sans"/>
              <a:sym typeface="Gill Sans"/>
            </a:endParaRPr>
          </a:p>
        </p:txBody>
      </p:sp>
      <p:sp>
        <p:nvSpPr>
          <p:cNvPr id="166" name="Google Shape;166;p2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Committees and Sign-Up </a:t>
            </a:r>
            <a:endParaRPr/>
          </a:p>
        </p:txBody>
      </p:sp>
      <p:sp>
        <p:nvSpPr>
          <p:cNvPr id="167" name="Google Shape;167;p25"/>
          <p:cNvSpPr txBox="1"/>
          <p:nvPr/>
        </p:nvSpPr>
        <p:spPr>
          <a:xfrm>
            <a:off x="1372768" y="4318976"/>
            <a:ext cx="4362600" cy="1055400"/>
          </a:xfrm>
          <a:prstGeom prst="rect">
            <a:avLst/>
          </a:prstGeom>
          <a:solidFill>
            <a:schemeClr val="accent2"/>
          </a:solidFill>
          <a:ln>
            <a:noFill/>
          </a:ln>
        </p:spPr>
        <p:txBody>
          <a:bodyPr anchorCtr="0" anchor="ctr" bIns="108575" lIns="108575" spcFirstLastPara="1" rIns="108575" wrap="square" tIns="108575">
            <a:noAutofit/>
          </a:bodyPr>
          <a:lstStyle/>
          <a:p>
            <a:pPr indent="0" lvl="0" marL="0" marR="0" rtl="0" algn="ctr">
              <a:lnSpc>
                <a:spcPct val="90000"/>
              </a:lnSpc>
              <a:spcBef>
                <a:spcPts val="0"/>
              </a:spcBef>
              <a:spcAft>
                <a:spcPts val="0"/>
              </a:spcAft>
              <a:buClr>
                <a:srgbClr val="000000"/>
              </a:buClr>
              <a:buSzPts val="2300"/>
              <a:buFont typeface="Arial"/>
              <a:buNone/>
            </a:pPr>
            <a:r>
              <a:rPr b="1" i="0" lang="en" sz="2300" u="none" cap="none" strike="noStrike">
                <a:solidFill>
                  <a:srgbClr val="FFFFFF"/>
                </a:solidFill>
                <a:latin typeface="Open Sans"/>
                <a:ea typeface="Open Sans"/>
                <a:cs typeface="Open Sans"/>
                <a:sym typeface="Open Sans"/>
              </a:rPr>
              <a:t>Governing Board</a:t>
            </a:r>
            <a:endParaRPr b="1" i="0" sz="2300" u="none" cap="none" strike="noStrike">
              <a:solidFill>
                <a:srgbClr val="FFFFFF"/>
              </a:solidFill>
              <a:latin typeface="Open Sans"/>
              <a:ea typeface="Open Sans"/>
              <a:cs typeface="Open Sans"/>
              <a:sym typeface="Open Sans"/>
            </a:endParaRPr>
          </a:p>
        </p:txBody>
      </p:sp>
      <p:sp>
        <p:nvSpPr>
          <p:cNvPr id="168" name="Google Shape;168;p25"/>
          <p:cNvSpPr txBox="1"/>
          <p:nvPr/>
        </p:nvSpPr>
        <p:spPr>
          <a:xfrm>
            <a:off x="1372759" y="5722264"/>
            <a:ext cx="19704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i="0" lang="en" sz="1900" u="none" cap="none" strike="noStrike">
                <a:solidFill>
                  <a:srgbClr val="FFFFFF"/>
                </a:solidFill>
                <a:latin typeface="Open Sans"/>
                <a:ea typeface="Open Sans"/>
                <a:cs typeface="Open Sans"/>
                <a:sym typeface="Open Sans"/>
              </a:rPr>
              <a:t>Outreach</a:t>
            </a:r>
            <a:endParaRPr b="1" i="0" sz="1900" u="none" cap="none" strike="noStrike">
              <a:solidFill>
                <a:srgbClr val="FFFFFF"/>
              </a:solidFill>
              <a:latin typeface="Open Sans"/>
              <a:ea typeface="Open Sans"/>
              <a:cs typeface="Open Sans"/>
              <a:sym typeface="Open Sans"/>
            </a:endParaRPr>
          </a:p>
        </p:txBody>
      </p:sp>
      <p:sp>
        <p:nvSpPr>
          <p:cNvPr id="169" name="Google Shape;169;p25"/>
          <p:cNvSpPr txBox="1"/>
          <p:nvPr/>
        </p:nvSpPr>
        <p:spPr>
          <a:xfrm>
            <a:off x="3762574" y="5722264"/>
            <a:ext cx="19704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i="0" lang="en" sz="1900" u="none" cap="none" strike="noStrike">
                <a:solidFill>
                  <a:srgbClr val="FFFFFF"/>
                </a:solidFill>
                <a:latin typeface="Open Sans"/>
                <a:ea typeface="Open Sans"/>
                <a:cs typeface="Open Sans"/>
                <a:sym typeface="Open Sans"/>
              </a:rPr>
              <a:t>Legal</a:t>
            </a:r>
            <a:endParaRPr b="1" i="0" sz="1900" u="none" cap="none" strike="noStrike">
              <a:solidFill>
                <a:srgbClr val="FFFFFF"/>
              </a:solidFill>
              <a:latin typeface="Open Sans"/>
              <a:ea typeface="Open Sans"/>
              <a:cs typeface="Open Sans"/>
              <a:sym typeface="Open Sans"/>
            </a:endParaRPr>
          </a:p>
        </p:txBody>
      </p:sp>
      <p:sp>
        <p:nvSpPr>
          <p:cNvPr id="170" name="Google Shape;170;p25"/>
          <p:cNvSpPr txBox="1"/>
          <p:nvPr/>
        </p:nvSpPr>
        <p:spPr>
          <a:xfrm>
            <a:off x="3762564" y="6624745"/>
            <a:ext cx="1970400" cy="7833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i="0" lang="en" sz="1900" u="none" cap="none" strike="noStrike">
                <a:solidFill>
                  <a:srgbClr val="FFFFFF"/>
                </a:solidFill>
                <a:latin typeface="Open Sans"/>
                <a:ea typeface="Open Sans"/>
                <a:cs typeface="Open Sans"/>
                <a:sym typeface="Open Sans"/>
              </a:rPr>
              <a:t>Budget</a:t>
            </a:r>
            <a:endParaRPr b="1" i="0" sz="1900" u="none" cap="none" strike="noStrike">
              <a:solidFill>
                <a:srgbClr val="FFFFFF"/>
              </a:solidFill>
              <a:latin typeface="Open Sans"/>
              <a:ea typeface="Open Sans"/>
              <a:cs typeface="Open Sans"/>
              <a:sym typeface="Open Sans"/>
            </a:endParaRPr>
          </a:p>
        </p:txBody>
      </p:sp>
      <p:sp>
        <p:nvSpPr>
          <p:cNvPr id="171" name="Google Shape;171;p25"/>
          <p:cNvSpPr/>
          <p:nvPr/>
        </p:nvSpPr>
        <p:spPr>
          <a:xfrm>
            <a:off x="6736700" y="4292275"/>
            <a:ext cx="4581900" cy="1121100"/>
          </a:xfrm>
          <a:prstGeom prst="roundRect">
            <a:avLst>
              <a:gd fmla="val 0" name="adj"/>
            </a:avLst>
          </a:prstGeom>
          <a:solidFill>
            <a:srgbClr val="0B476F"/>
          </a:solidFill>
          <a:ln cap="flat" cmpd="sng" w="9525">
            <a:solidFill>
              <a:srgbClr val="0B476F"/>
            </a:solidFill>
            <a:prstDash val="solid"/>
            <a:miter lim="800000"/>
            <a:headEnd len="sm" w="sm" type="none"/>
            <a:tailEnd len="sm" w="sm" type="none"/>
          </a:ln>
        </p:spPr>
        <p:txBody>
          <a:bodyPr anchorCtr="0" anchor="ctr" bIns="137150" lIns="137150" spcFirstLastPara="1" rIns="137150" wrap="square" tIns="137150">
            <a:noAutofit/>
          </a:bodyPr>
          <a:lstStyle/>
          <a:p>
            <a:pPr indent="0" lvl="0" marL="0" rtl="0" algn="ctr">
              <a:lnSpc>
                <a:spcPct val="90000"/>
              </a:lnSpc>
              <a:spcBef>
                <a:spcPts val="0"/>
              </a:spcBef>
              <a:spcAft>
                <a:spcPts val="0"/>
              </a:spcAft>
              <a:buClr>
                <a:srgbClr val="000000"/>
              </a:buClr>
              <a:buSzPts val="2300"/>
              <a:buFont typeface="Arial"/>
              <a:buNone/>
            </a:pPr>
            <a:r>
              <a:rPr b="1" lang="en" sz="2300">
                <a:solidFill>
                  <a:srgbClr val="FFFFFF"/>
                </a:solidFill>
                <a:latin typeface="Open Sans"/>
                <a:ea typeface="Open Sans"/>
                <a:cs typeface="Open Sans"/>
                <a:sym typeface="Open Sans"/>
              </a:rPr>
              <a:t>Technical Advisory Council</a:t>
            </a:r>
            <a:endParaRPr b="1" sz="2400">
              <a:latin typeface="Open Sans"/>
              <a:ea typeface="Open Sans"/>
              <a:cs typeface="Open Sans"/>
              <a:sym typeface="Open Sans"/>
            </a:endParaRPr>
          </a:p>
        </p:txBody>
      </p:sp>
      <p:sp>
        <p:nvSpPr>
          <p:cNvPr id="172" name="Google Shape;172;p25"/>
          <p:cNvSpPr txBox="1"/>
          <p:nvPr/>
        </p:nvSpPr>
        <p:spPr>
          <a:xfrm>
            <a:off x="1372813" y="3009225"/>
            <a:ext cx="4362600" cy="1276800"/>
          </a:xfrm>
          <a:prstGeom prst="rect">
            <a:avLst/>
          </a:prstGeom>
          <a:noFill/>
          <a:ln>
            <a:noFill/>
          </a:ln>
        </p:spPr>
        <p:txBody>
          <a:bodyPr anchorCtr="0" anchor="t" bIns="68550" lIns="137150" spcFirstLastPara="1" rIns="137150" wrap="square" tIns="68550">
            <a:noAutofit/>
          </a:bodyPr>
          <a:lstStyle/>
          <a:p>
            <a:pPr indent="0" lvl="0" marL="0" marR="0" rtl="0" algn="ctr">
              <a:lnSpc>
                <a:spcPct val="100000"/>
              </a:lnSpc>
              <a:spcBef>
                <a:spcPts val="0"/>
              </a:spcBef>
              <a:spcAft>
                <a:spcPts val="0"/>
              </a:spcAft>
              <a:buClr>
                <a:srgbClr val="000000"/>
              </a:buClr>
              <a:buSzPts val="2700"/>
              <a:buFont typeface="Arial"/>
              <a:buNone/>
            </a:pPr>
            <a:r>
              <a:rPr lang="en" sz="2900">
                <a:latin typeface="Open Sans SemiBold"/>
                <a:ea typeface="Open Sans SemiBold"/>
                <a:cs typeface="Open Sans SemiBold"/>
                <a:sym typeface="Open Sans SemiBold"/>
              </a:rPr>
              <a:t>Foundation </a:t>
            </a:r>
            <a:r>
              <a:rPr i="0" lang="en" sz="2900" u="none" cap="none" strike="noStrike">
                <a:latin typeface="Open Sans SemiBold"/>
                <a:ea typeface="Open Sans SemiBold"/>
                <a:cs typeface="Open Sans SemiBold"/>
                <a:sym typeface="Open Sans SemiBold"/>
              </a:rPr>
              <a:t>Governance</a:t>
            </a:r>
            <a:endParaRPr sz="2300">
              <a:latin typeface="Open Sans SemiBold"/>
              <a:ea typeface="Open Sans SemiBold"/>
              <a:cs typeface="Open Sans SemiBold"/>
              <a:sym typeface="Open Sans SemiBold"/>
            </a:endParaRPr>
          </a:p>
        </p:txBody>
      </p:sp>
      <p:sp>
        <p:nvSpPr>
          <p:cNvPr id="173" name="Google Shape;173;p25"/>
          <p:cNvSpPr txBox="1"/>
          <p:nvPr/>
        </p:nvSpPr>
        <p:spPr>
          <a:xfrm>
            <a:off x="1372759" y="6611133"/>
            <a:ext cx="19704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i="0" lang="en" sz="1900" u="none" cap="none" strike="noStrike">
                <a:solidFill>
                  <a:srgbClr val="FFFFFF"/>
                </a:solidFill>
                <a:latin typeface="Open Sans"/>
                <a:ea typeface="Open Sans"/>
                <a:cs typeface="Open Sans"/>
                <a:sym typeface="Open Sans"/>
              </a:rPr>
              <a:t>Strategy</a:t>
            </a:r>
            <a:endParaRPr b="1" i="0" sz="1900" u="none" cap="none" strike="noStrike">
              <a:solidFill>
                <a:srgbClr val="FFFFFF"/>
              </a:solidFill>
              <a:latin typeface="Open Sans"/>
              <a:ea typeface="Open Sans"/>
              <a:cs typeface="Open Sans"/>
              <a:sym typeface="Open Sans"/>
            </a:endParaRPr>
          </a:p>
        </p:txBody>
      </p:sp>
      <p:sp>
        <p:nvSpPr>
          <p:cNvPr id="174" name="Google Shape;174;p25"/>
          <p:cNvSpPr txBox="1"/>
          <p:nvPr/>
        </p:nvSpPr>
        <p:spPr>
          <a:xfrm>
            <a:off x="9235339" y="5731964"/>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Trusted </a:t>
            </a:r>
            <a:endParaRPr b="1" sz="1900">
              <a:solidFill>
                <a:srgbClr val="FFFFFF"/>
              </a:solidFill>
              <a:latin typeface="Open Sans"/>
              <a:ea typeface="Open Sans"/>
              <a:cs typeface="Open Sans"/>
              <a:sym typeface="Open Sans"/>
            </a:endParaRPr>
          </a:p>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AI</a:t>
            </a:r>
            <a:endParaRPr b="1" sz="1900">
              <a:solidFill>
                <a:srgbClr val="FFFFFF"/>
              </a:solidFill>
              <a:latin typeface="Open Sans"/>
              <a:ea typeface="Open Sans"/>
              <a:cs typeface="Open Sans"/>
              <a:sym typeface="Open Sans"/>
            </a:endParaRPr>
          </a:p>
        </p:txBody>
      </p:sp>
      <p:sp>
        <p:nvSpPr>
          <p:cNvPr id="175" name="Google Shape;175;p25"/>
          <p:cNvSpPr txBox="1"/>
          <p:nvPr/>
        </p:nvSpPr>
        <p:spPr>
          <a:xfrm>
            <a:off x="13527764" y="4280126"/>
            <a:ext cx="2377500" cy="1145400"/>
          </a:xfrm>
          <a:prstGeom prst="rect">
            <a:avLst/>
          </a:prstGeom>
          <a:solidFill>
            <a:srgbClr val="0070C0"/>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2300">
                <a:solidFill>
                  <a:srgbClr val="FFFFFF"/>
                </a:solidFill>
                <a:latin typeface="Open Sans"/>
                <a:ea typeface="Open Sans"/>
                <a:cs typeface="Open Sans"/>
                <a:sym typeface="Open Sans"/>
              </a:rPr>
              <a:t>Generative AI Commons</a:t>
            </a:r>
            <a:endParaRPr b="1" i="0" sz="2300" u="none" cap="none" strike="noStrike">
              <a:solidFill>
                <a:srgbClr val="FFFFFF"/>
              </a:solidFill>
              <a:latin typeface="Open Sans"/>
              <a:ea typeface="Open Sans"/>
              <a:cs typeface="Open Sans"/>
              <a:sym typeface="Open Sans"/>
            </a:endParaRPr>
          </a:p>
        </p:txBody>
      </p:sp>
      <p:sp>
        <p:nvSpPr>
          <p:cNvPr id="176" name="Google Shape;176;p25"/>
          <p:cNvSpPr txBox="1"/>
          <p:nvPr/>
        </p:nvSpPr>
        <p:spPr>
          <a:xfrm>
            <a:off x="6741188" y="3009225"/>
            <a:ext cx="4581900" cy="1276800"/>
          </a:xfrm>
          <a:prstGeom prst="rect">
            <a:avLst/>
          </a:prstGeom>
          <a:noFill/>
          <a:ln>
            <a:noFill/>
          </a:ln>
        </p:spPr>
        <p:txBody>
          <a:bodyPr anchorCtr="0" anchor="t" bIns="68550" lIns="137150" spcFirstLastPara="1" rIns="137150" wrap="square" tIns="68550">
            <a:noAutofit/>
          </a:bodyPr>
          <a:lstStyle/>
          <a:p>
            <a:pPr indent="0" lvl="0" marL="0" marR="0" rtl="0" algn="ctr">
              <a:lnSpc>
                <a:spcPct val="100000"/>
              </a:lnSpc>
              <a:spcBef>
                <a:spcPts val="0"/>
              </a:spcBef>
              <a:spcAft>
                <a:spcPts val="0"/>
              </a:spcAft>
              <a:buClr>
                <a:srgbClr val="000000"/>
              </a:buClr>
              <a:buSzPts val="2700"/>
              <a:buFont typeface="Arial"/>
              <a:buNone/>
            </a:pPr>
            <a:r>
              <a:rPr lang="en" sz="2900">
                <a:latin typeface="Open Sans SemiBold"/>
                <a:ea typeface="Open Sans SemiBold"/>
                <a:cs typeface="Open Sans SemiBold"/>
                <a:sym typeface="Open Sans SemiBold"/>
              </a:rPr>
              <a:t>Technical </a:t>
            </a:r>
            <a:endParaRPr sz="2900">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000000"/>
              </a:buClr>
              <a:buSzPts val="2700"/>
              <a:buFont typeface="Arial"/>
              <a:buNone/>
            </a:pPr>
            <a:r>
              <a:rPr lang="en" sz="2900">
                <a:latin typeface="Open Sans SemiBold"/>
                <a:ea typeface="Open Sans SemiBold"/>
                <a:cs typeface="Open Sans SemiBold"/>
                <a:sym typeface="Open Sans SemiBold"/>
              </a:rPr>
              <a:t>Coordination</a:t>
            </a:r>
            <a:endParaRPr sz="1700">
              <a:latin typeface="Open Sans SemiBold"/>
              <a:ea typeface="Open Sans SemiBold"/>
              <a:cs typeface="Open Sans SemiBold"/>
              <a:sym typeface="Open Sans SemiBold"/>
            </a:endParaRPr>
          </a:p>
        </p:txBody>
      </p:sp>
      <p:sp>
        <p:nvSpPr>
          <p:cNvPr id="177" name="Google Shape;177;p25"/>
          <p:cNvSpPr txBox="1"/>
          <p:nvPr/>
        </p:nvSpPr>
        <p:spPr>
          <a:xfrm>
            <a:off x="6736702" y="6608604"/>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BI &amp; AI</a:t>
            </a:r>
            <a:endParaRPr b="1" sz="1900">
              <a:solidFill>
                <a:srgbClr val="FFFFFF"/>
              </a:solidFill>
              <a:latin typeface="Open Sans"/>
              <a:ea typeface="Open Sans"/>
              <a:cs typeface="Open Sans"/>
              <a:sym typeface="Open Sans"/>
            </a:endParaRPr>
          </a:p>
        </p:txBody>
      </p:sp>
      <p:sp>
        <p:nvSpPr>
          <p:cNvPr id="178" name="Google Shape;178;p25"/>
          <p:cNvSpPr txBox="1"/>
          <p:nvPr/>
        </p:nvSpPr>
        <p:spPr>
          <a:xfrm>
            <a:off x="9235339" y="6608604"/>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DataOps</a:t>
            </a:r>
            <a:endParaRPr b="1" sz="1900">
              <a:solidFill>
                <a:srgbClr val="FFFFFF"/>
              </a:solidFill>
              <a:latin typeface="Open Sans"/>
              <a:ea typeface="Open Sans"/>
              <a:cs typeface="Open Sans"/>
              <a:sym typeface="Open Sans"/>
            </a:endParaRPr>
          </a:p>
        </p:txBody>
      </p:sp>
      <p:sp>
        <p:nvSpPr>
          <p:cNvPr id="179" name="Google Shape;179;p25"/>
          <p:cNvSpPr txBox="1"/>
          <p:nvPr/>
        </p:nvSpPr>
        <p:spPr>
          <a:xfrm>
            <a:off x="6746640" y="7485210"/>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ML Ops</a:t>
            </a:r>
            <a:endParaRPr b="1" sz="1900">
              <a:solidFill>
                <a:srgbClr val="FFFFFF"/>
              </a:solidFill>
              <a:latin typeface="Open Sans"/>
              <a:ea typeface="Open Sans"/>
              <a:cs typeface="Open Sans"/>
              <a:sym typeface="Open Sans"/>
            </a:endParaRPr>
          </a:p>
        </p:txBody>
      </p:sp>
      <p:sp>
        <p:nvSpPr>
          <p:cNvPr id="180" name="Google Shape;180;p25"/>
          <p:cNvSpPr txBox="1"/>
          <p:nvPr/>
        </p:nvSpPr>
        <p:spPr>
          <a:xfrm>
            <a:off x="9245277" y="7485210"/>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MLSecOps</a:t>
            </a:r>
            <a:endParaRPr b="1" sz="1900">
              <a:solidFill>
                <a:srgbClr val="FFFFFF"/>
              </a:solidFill>
              <a:latin typeface="Open Sans"/>
              <a:ea typeface="Open Sans"/>
              <a:cs typeface="Open Sans"/>
              <a:sym typeface="Open Sans"/>
            </a:endParaRPr>
          </a:p>
        </p:txBody>
      </p:sp>
      <p:sp>
        <p:nvSpPr>
          <p:cNvPr id="181" name="Google Shape;181;p25"/>
          <p:cNvSpPr/>
          <p:nvPr/>
        </p:nvSpPr>
        <p:spPr>
          <a:xfrm>
            <a:off x="6746638" y="5703200"/>
            <a:ext cx="2077800" cy="815700"/>
          </a:xfrm>
          <a:prstGeom prst="roundRect">
            <a:avLst>
              <a:gd fmla="val 0" name="adj"/>
            </a:avLst>
          </a:prstGeom>
          <a:solidFill>
            <a:srgbClr val="0088FF"/>
          </a:solidFill>
          <a:ln>
            <a:noFill/>
          </a:ln>
        </p:spPr>
        <p:txBody>
          <a:bodyPr anchorCtr="0" anchor="ctr" bIns="137150" lIns="137150" spcFirstLastPara="1" rIns="137150" wrap="square" tIns="137150">
            <a:noAutofit/>
          </a:bodyPr>
          <a:lstStyle/>
          <a:p>
            <a:pPr indent="0" lvl="0" marL="0" rtl="0" algn="ctr">
              <a:lnSpc>
                <a:spcPct val="90000"/>
              </a:lnSpc>
              <a:spcBef>
                <a:spcPts val="0"/>
              </a:spcBef>
              <a:spcAft>
                <a:spcPts val="0"/>
              </a:spcAft>
              <a:buClr>
                <a:schemeClr val="dk1"/>
              </a:buClr>
              <a:buSzPts val="2100"/>
              <a:buFont typeface="Arial"/>
              <a:buNone/>
            </a:pPr>
            <a:r>
              <a:rPr b="1" lang="en" sz="1900">
                <a:solidFill>
                  <a:schemeClr val="lt1"/>
                </a:solidFill>
                <a:latin typeface="Open Sans"/>
                <a:ea typeface="Open Sans"/>
                <a:cs typeface="Open Sans"/>
                <a:sym typeface="Open Sans"/>
              </a:rPr>
              <a:t>DataOps</a:t>
            </a:r>
            <a:endParaRPr b="1" sz="1900">
              <a:solidFill>
                <a:schemeClr val="lt1"/>
              </a:solidFill>
              <a:latin typeface="Open Sans"/>
              <a:ea typeface="Open Sans"/>
              <a:cs typeface="Open Sans"/>
              <a:sym typeface="Open Sans"/>
            </a:endParaRPr>
          </a:p>
        </p:txBody>
      </p:sp>
      <p:sp>
        <p:nvSpPr>
          <p:cNvPr id="182" name="Google Shape;182;p25"/>
          <p:cNvSpPr txBox="1"/>
          <p:nvPr/>
        </p:nvSpPr>
        <p:spPr>
          <a:xfrm>
            <a:off x="12328852" y="5731979"/>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Model Workstream</a:t>
            </a:r>
            <a:endParaRPr b="1" sz="1900">
              <a:solidFill>
                <a:srgbClr val="FFFFFF"/>
              </a:solidFill>
              <a:latin typeface="Open Sans"/>
              <a:ea typeface="Open Sans"/>
              <a:cs typeface="Open Sans"/>
              <a:sym typeface="Open Sans"/>
            </a:endParaRPr>
          </a:p>
        </p:txBody>
      </p:sp>
      <p:sp>
        <p:nvSpPr>
          <p:cNvPr id="183" name="Google Shape;183;p25"/>
          <p:cNvSpPr txBox="1"/>
          <p:nvPr/>
        </p:nvSpPr>
        <p:spPr>
          <a:xfrm>
            <a:off x="14827489" y="5731979"/>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rtl="0" algn="ctr">
              <a:lnSpc>
                <a:spcPct val="90000"/>
              </a:lnSpc>
              <a:spcBef>
                <a:spcPts val="0"/>
              </a:spcBef>
              <a:spcAft>
                <a:spcPts val="0"/>
              </a:spcAft>
              <a:buClr>
                <a:schemeClr val="dk1"/>
              </a:buClr>
              <a:buSzPts val="2100"/>
              <a:buFont typeface="Arial"/>
              <a:buNone/>
            </a:pPr>
            <a:r>
              <a:rPr b="1" lang="en" sz="1900">
                <a:solidFill>
                  <a:schemeClr val="lt1"/>
                </a:solidFill>
                <a:latin typeface="Open Sans"/>
                <a:ea typeface="Open Sans"/>
                <a:cs typeface="Open Sans"/>
                <a:sym typeface="Open Sans"/>
              </a:rPr>
              <a:t>Data </a:t>
            </a:r>
            <a:endParaRPr b="1" sz="1900">
              <a:solidFill>
                <a:schemeClr val="lt1"/>
              </a:solidFill>
              <a:latin typeface="Open Sans"/>
              <a:ea typeface="Open Sans"/>
              <a:cs typeface="Open Sans"/>
              <a:sym typeface="Open Sans"/>
            </a:endParaRPr>
          </a:p>
          <a:p>
            <a:pPr indent="0" lvl="0" marL="0" rtl="0" algn="ctr">
              <a:lnSpc>
                <a:spcPct val="90000"/>
              </a:lnSpc>
              <a:spcBef>
                <a:spcPts val="0"/>
              </a:spcBef>
              <a:spcAft>
                <a:spcPts val="0"/>
              </a:spcAft>
              <a:buClr>
                <a:schemeClr val="dk1"/>
              </a:buClr>
              <a:buSzPts val="2100"/>
              <a:buFont typeface="Arial"/>
              <a:buNone/>
            </a:pPr>
            <a:r>
              <a:rPr b="1" lang="en" sz="1900">
                <a:solidFill>
                  <a:schemeClr val="lt1"/>
                </a:solidFill>
                <a:latin typeface="Open Sans"/>
                <a:ea typeface="Open Sans"/>
                <a:cs typeface="Open Sans"/>
                <a:sym typeface="Open Sans"/>
              </a:rPr>
              <a:t>Workstream</a:t>
            </a:r>
            <a:endParaRPr b="1" sz="1900">
              <a:solidFill>
                <a:srgbClr val="FFFFFF"/>
              </a:solidFill>
              <a:latin typeface="Open Sans"/>
              <a:ea typeface="Open Sans"/>
              <a:cs typeface="Open Sans"/>
              <a:sym typeface="Open Sans"/>
            </a:endParaRPr>
          </a:p>
        </p:txBody>
      </p:sp>
      <p:sp>
        <p:nvSpPr>
          <p:cNvPr id="184" name="Google Shape;184;p25"/>
          <p:cNvSpPr txBox="1"/>
          <p:nvPr/>
        </p:nvSpPr>
        <p:spPr>
          <a:xfrm>
            <a:off x="12338790" y="6608585"/>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rtl="0" algn="ctr">
              <a:lnSpc>
                <a:spcPct val="90000"/>
              </a:lnSpc>
              <a:spcBef>
                <a:spcPts val="0"/>
              </a:spcBef>
              <a:spcAft>
                <a:spcPts val="0"/>
              </a:spcAft>
              <a:buClr>
                <a:schemeClr val="dk1"/>
              </a:buClr>
              <a:buSzPts val="2100"/>
              <a:buFont typeface="Arial"/>
              <a:buNone/>
            </a:pPr>
            <a:r>
              <a:rPr b="1" lang="en" sz="1900">
                <a:solidFill>
                  <a:schemeClr val="lt1"/>
                </a:solidFill>
                <a:latin typeface="Open Sans"/>
                <a:ea typeface="Open Sans"/>
                <a:cs typeface="Open Sans"/>
                <a:sym typeface="Open Sans"/>
              </a:rPr>
              <a:t>Framework </a:t>
            </a:r>
            <a:r>
              <a:rPr b="1" lang="en" sz="1900">
                <a:solidFill>
                  <a:schemeClr val="lt1"/>
                </a:solidFill>
                <a:latin typeface="Open Sans"/>
                <a:ea typeface="Open Sans"/>
                <a:cs typeface="Open Sans"/>
                <a:sym typeface="Open Sans"/>
              </a:rPr>
              <a:t>Workstream</a:t>
            </a:r>
            <a:endParaRPr b="1" sz="1900">
              <a:solidFill>
                <a:srgbClr val="FFFFFF"/>
              </a:solidFill>
              <a:latin typeface="Open Sans"/>
              <a:ea typeface="Open Sans"/>
              <a:cs typeface="Open Sans"/>
              <a:sym typeface="Open Sans"/>
            </a:endParaRPr>
          </a:p>
        </p:txBody>
      </p:sp>
      <p:sp>
        <p:nvSpPr>
          <p:cNvPr id="185" name="Google Shape;185;p25"/>
          <p:cNvSpPr txBox="1"/>
          <p:nvPr/>
        </p:nvSpPr>
        <p:spPr>
          <a:xfrm>
            <a:off x="14837427" y="6608585"/>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Education Workstream</a:t>
            </a:r>
            <a:endParaRPr b="1" sz="1900">
              <a:solidFill>
                <a:srgbClr val="FFFFFF"/>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Projects Hosted in LF AI &amp; Data</a:t>
            </a:r>
            <a:endParaRPr/>
          </a:p>
        </p:txBody>
      </p:sp>
      <p:sp>
        <p:nvSpPr>
          <p:cNvPr id="191" name="Google Shape;191;p2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192" name="Google Shape;192;p26"/>
          <p:cNvPicPr preferRelativeResize="0"/>
          <p:nvPr/>
        </p:nvPicPr>
        <p:blipFill>
          <a:blip r:embed="rId3">
            <a:alphaModFix/>
          </a:blip>
          <a:stretch>
            <a:fillRect/>
          </a:stretch>
        </p:blipFill>
        <p:spPr>
          <a:xfrm>
            <a:off x="486863" y="2187850"/>
            <a:ext cx="17555466" cy="698618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Hallmarks of a successful open source project</a:t>
            </a:r>
            <a:endParaRPr/>
          </a:p>
        </p:txBody>
      </p:sp>
      <p:sp>
        <p:nvSpPr>
          <p:cNvPr id="198" name="Google Shape;198;p27"/>
          <p:cNvSpPr txBox="1"/>
          <p:nvPr>
            <p:ph idx="1" type="body"/>
          </p:nvPr>
        </p:nvSpPr>
        <p:spPr>
          <a:xfrm>
            <a:off x="688300" y="2400300"/>
            <a:ext cx="15755100" cy="5980500"/>
          </a:xfrm>
          <a:prstGeom prst="rect">
            <a:avLst/>
          </a:prstGeom>
        </p:spPr>
        <p:txBody>
          <a:bodyPr anchorCtr="0" anchor="t" bIns="0" lIns="0" spcFirstLastPara="1" rIns="0" wrap="square" tIns="0">
            <a:noAutofit/>
          </a:bodyPr>
          <a:lstStyle/>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Thriving community: </a:t>
            </a:r>
            <a:r>
              <a:rPr lang="en">
                <a:solidFill>
                  <a:srgbClr val="000000"/>
                </a:solidFill>
                <a:latin typeface="Verdana"/>
                <a:ea typeface="Verdana"/>
                <a:cs typeface="Verdana"/>
                <a:sym typeface="Verdana"/>
              </a:rPr>
              <a:t>Projects should have (or be on track to building) an active, broad-based community.</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Well-tested:</a:t>
            </a:r>
            <a:r>
              <a:rPr lang="en">
                <a:solidFill>
                  <a:srgbClr val="000000"/>
                </a:solidFill>
                <a:latin typeface="Verdana"/>
                <a:ea typeface="Verdana"/>
                <a:cs typeface="Verdana"/>
                <a:sym typeface="Verdana"/>
              </a:rPr>
              <a:t> Users should be confident that ecosystem projects will work well with the project, and include support for CI to ensure that testing is occurring on a continuous basis.</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Clear utility / function: </a:t>
            </a:r>
            <a:r>
              <a:rPr lang="en">
                <a:solidFill>
                  <a:srgbClr val="000000"/>
                </a:solidFill>
                <a:latin typeface="Verdana"/>
                <a:ea typeface="Verdana"/>
                <a:cs typeface="Verdana"/>
                <a:sym typeface="Verdana"/>
              </a:rPr>
              <a:t>Users should understand where each project fits within the project’s ecosystem and the value it brings. Enables easy curation. </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Permissive licensing: </a:t>
            </a:r>
            <a:r>
              <a:rPr lang="en">
                <a:solidFill>
                  <a:srgbClr val="000000"/>
                </a:solidFill>
                <a:latin typeface="Verdana"/>
                <a:ea typeface="Verdana"/>
                <a:cs typeface="Verdana"/>
                <a:sym typeface="Verdana"/>
              </a:rPr>
              <a:t>Users must be able to utilize ecosystem projects without licensing concerns (OSI-approved licenses)</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Easy onboarding:</a:t>
            </a:r>
            <a:r>
              <a:rPr lang="en">
                <a:solidFill>
                  <a:srgbClr val="000000"/>
                </a:solidFill>
                <a:latin typeface="Verdana"/>
                <a:ea typeface="Verdana"/>
                <a:cs typeface="Verdana"/>
                <a:sym typeface="Verdana"/>
              </a:rPr>
              <a:t> Projects need to have support for binary installation options, clear documentation and a rich set of tutorials.</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Ongoing maintenance: </a:t>
            </a:r>
            <a:r>
              <a:rPr lang="en">
                <a:solidFill>
                  <a:srgbClr val="000000"/>
                </a:solidFill>
                <a:latin typeface="Verdana"/>
                <a:ea typeface="Verdana"/>
                <a:cs typeface="Verdana"/>
                <a:sym typeface="Verdana"/>
              </a:rPr>
              <a:t>Project authors need to be committed to supporting and maintaining their projects.</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Verdana"/>
              <a:buChar char="●"/>
            </a:pPr>
            <a:r>
              <a:rPr b="1" lang="en">
                <a:solidFill>
                  <a:srgbClr val="000000"/>
                </a:solidFill>
                <a:latin typeface="Verdana"/>
                <a:ea typeface="Verdana"/>
                <a:cs typeface="Verdana"/>
                <a:sym typeface="Verdana"/>
              </a:rPr>
              <a:t>Neutral hosting for project assets: </a:t>
            </a:r>
            <a:r>
              <a:rPr lang="en">
                <a:solidFill>
                  <a:srgbClr val="000000"/>
                </a:solidFill>
                <a:latin typeface="Verdana"/>
                <a:ea typeface="Verdana"/>
                <a:cs typeface="Verdana"/>
                <a:sym typeface="Verdana"/>
              </a:rPr>
              <a:t>All project’s assets are hosted and managed by a neutral party.</a:t>
            </a:r>
            <a:endParaRPr>
              <a:solidFill>
                <a:srgbClr val="000000"/>
              </a:solidFill>
              <a:latin typeface="Verdana"/>
              <a:ea typeface="Verdana"/>
              <a:cs typeface="Verdana"/>
              <a:sym typeface="Verdana"/>
            </a:endParaRPr>
          </a:p>
        </p:txBody>
      </p:sp>
      <p:sp>
        <p:nvSpPr>
          <p:cNvPr id="199" name="Google Shape;199;p27"/>
          <p:cNvSpPr txBox="1"/>
          <p:nvPr>
            <p:ph idx="12" type="sldNum"/>
          </p:nvPr>
        </p:nvSpPr>
        <p:spPr>
          <a:xfrm>
            <a:off x="16944916" y="9326434"/>
            <a:ext cx="1097700" cy="786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4740"/>
              <a:t>Why should you participate in open source AI development?</a:t>
            </a:r>
            <a:endParaRPr sz="4740"/>
          </a:p>
        </p:txBody>
      </p:sp>
      <p:sp>
        <p:nvSpPr>
          <p:cNvPr id="205" name="Google Shape;205;p2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t>‹#›</a:t>
            </a:fld>
            <a:endParaRPr sz="1600"/>
          </a:p>
        </p:txBody>
      </p:sp>
      <p:sp>
        <p:nvSpPr>
          <p:cNvPr id="206" name="Google Shape;206;p28"/>
          <p:cNvSpPr txBox="1"/>
          <p:nvPr>
            <p:ph idx="1" type="body"/>
          </p:nvPr>
        </p:nvSpPr>
        <p:spPr>
          <a:xfrm>
            <a:off x="776225" y="2400300"/>
            <a:ext cx="7726500" cy="6832800"/>
          </a:xfrm>
          <a:prstGeom prst="rect">
            <a:avLst/>
          </a:prstGeom>
        </p:spPr>
        <p:txBody>
          <a:bodyPr anchorCtr="0" anchor="t" bIns="0" lIns="0" spcFirstLastPara="1" rIns="0" wrap="square" tIns="0">
            <a:normAutofit/>
          </a:bodyPr>
          <a:lstStyle/>
          <a:p>
            <a:pPr indent="-501650" lvl="0" marL="685800" rtl="0" algn="l">
              <a:lnSpc>
                <a:spcPct val="105000"/>
              </a:lnSpc>
              <a:spcBef>
                <a:spcPts val="0"/>
              </a:spcBef>
              <a:spcAft>
                <a:spcPts val="0"/>
              </a:spcAft>
              <a:buClr>
                <a:srgbClr val="2C92D5"/>
              </a:buClr>
              <a:buSzPts val="2500"/>
              <a:buChar char="●"/>
            </a:pPr>
            <a:r>
              <a:rPr b="1" lang="en" sz="2500"/>
              <a:t>Alignment with upstream</a:t>
            </a:r>
            <a:r>
              <a:rPr lang="en" sz="2500"/>
              <a:t> development for projects you depend on </a:t>
            </a:r>
            <a:endParaRPr sz="2500"/>
          </a:p>
          <a:p>
            <a:pPr indent="-501650" lvl="0" marL="685800" rtl="0" algn="l">
              <a:lnSpc>
                <a:spcPct val="105000"/>
              </a:lnSpc>
              <a:spcBef>
                <a:spcPts val="1000"/>
              </a:spcBef>
              <a:spcAft>
                <a:spcPts val="0"/>
              </a:spcAft>
              <a:buClr>
                <a:srgbClr val="2C92D5"/>
              </a:buClr>
              <a:buSzPts val="2500"/>
              <a:buChar char="●"/>
            </a:pPr>
            <a:r>
              <a:rPr b="1" lang="en" sz="2500"/>
              <a:t>Minimize technical debt </a:t>
            </a:r>
            <a:r>
              <a:rPr lang="en" sz="2500"/>
              <a:t>and reduce development costs</a:t>
            </a:r>
            <a:endParaRPr sz="2500"/>
          </a:p>
          <a:p>
            <a:pPr indent="-501650" lvl="0" marL="685800" rtl="0" algn="l">
              <a:lnSpc>
                <a:spcPct val="105000"/>
              </a:lnSpc>
              <a:spcBef>
                <a:spcPts val="1000"/>
              </a:spcBef>
              <a:spcAft>
                <a:spcPts val="0"/>
              </a:spcAft>
              <a:buClr>
                <a:srgbClr val="2C92D5"/>
              </a:buClr>
              <a:buSzPts val="2500"/>
              <a:buChar char="●"/>
            </a:pPr>
            <a:r>
              <a:rPr b="1" lang="en" sz="2500"/>
              <a:t>Product enablement </a:t>
            </a:r>
            <a:r>
              <a:rPr lang="en" sz="2500"/>
              <a:t>via project contributions (features, security, performance, etc.)</a:t>
            </a:r>
            <a:endParaRPr sz="2500"/>
          </a:p>
          <a:p>
            <a:pPr indent="-501650" lvl="0" marL="685800" rtl="0" algn="l">
              <a:lnSpc>
                <a:spcPct val="105000"/>
              </a:lnSpc>
              <a:spcBef>
                <a:spcPts val="1000"/>
              </a:spcBef>
              <a:spcAft>
                <a:spcPts val="0"/>
              </a:spcAft>
              <a:buClr>
                <a:srgbClr val="2C92D5"/>
              </a:buClr>
              <a:buSzPts val="2500"/>
              <a:buChar char="●"/>
            </a:pPr>
            <a:r>
              <a:rPr b="1" lang="en" sz="2500"/>
              <a:t>Influence technology direction </a:t>
            </a:r>
            <a:r>
              <a:rPr lang="en" sz="2500"/>
              <a:t>via active participation in the projects </a:t>
            </a:r>
            <a:endParaRPr sz="2500"/>
          </a:p>
          <a:p>
            <a:pPr indent="-501650" lvl="0" marL="685800" rtl="0" algn="l">
              <a:lnSpc>
                <a:spcPct val="105000"/>
              </a:lnSpc>
              <a:spcBef>
                <a:spcPts val="1000"/>
              </a:spcBef>
              <a:spcAft>
                <a:spcPts val="0"/>
              </a:spcAft>
              <a:buClr>
                <a:srgbClr val="2C92D5"/>
              </a:buClr>
              <a:buSzPts val="2500"/>
              <a:buChar char="●"/>
            </a:pPr>
            <a:r>
              <a:rPr b="1" lang="en" sz="2500"/>
              <a:t>Access to talent</a:t>
            </a:r>
            <a:r>
              <a:rPr lang="en" sz="2500"/>
              <a:t>,  diverse and specialized </a:t>
            </a:r>
            <a:endParaRPr sz="2500"/>
          </a:p>
          <a:p>
            <a:pPr indent="-501650" lvl="0" marL="685800" rtl="0" algn="l">
              <a:lnSpc>
                <a:spcPct val="105000"/>
              </a:lnSpc>
              <a:spcBef>
                <a:spcPts val="1000"/>
              </a:spcBef>
              <a:spcAft>
                <a:spcPts val="1000"/>
              </a:spcAft>
              <a:buClr>
                <a:srgbClr val="2C92D5"/>
              </a:buClr>
              <a:buSzPts val="2500"/>
              <a:buChar char="●"/>
            </a:pPr>
            <a:r>
              <a:rPr b="1" lang="en" sz="2500"/>
              <a:t>Enhanced interoperability</a:t>
            </a:r>
            <a:r>
              <a:rPr lang="en" sz="2500"/>
              <a:t> and compatibility: OSS  tends to adhere to standards, which can lead to better interoperability with other systems and reduce the risk of vendor lock-in.</a:t>
            </a:r>
            <a:endParaRPr sz="2500"/>
          </a:p>
        </p:txBody>
      </p:sp>
      <p:sp>
        <p:nvSpPr>
          <p:cNvPr id="207" name="Google Shape;207;p28"/>
          <p:cNvSpPr txBox="1"/>
          <p:nvPr>
            <p:ph idx="1" type="body"/>
          </p:nvPr>
        </p:nvSpPr>
        <p:spPr>
          <a:xfrm>
            <a:off x="9385650" y="2493625"/>
            <a:ext cx="7988100" cy="6832800"/>
          </a:xfrm>
          <a:prstGeom prst="rect">
            <a:avLst/>
          </a:prstGeom>
        </p:spPr>
        <p:txBody>
          <a:bodyPr anchorCtr="0" anchor="t" bIns="0" lIns="0" spcFirstLastPara="1" rIns="0" wrap="square" tIns="0">
            <a:normAutofit/>
          </a:bodyPr>
          <a:lstStyle/>
          <a:p>
            <a:pPr indent="-501650" lvl="0" marL="685800" rtl="0" algn="l">
              <a:lnSpc>
                <a:spcPct val="115000"/>
              </a:lnSpc>
              <a:spcBef>
                <a:spcPts val="0"/>
              </a:spcBef>
              <a:spcAft>
                <a:spcPts val="0"/>
              </a:spcAft>
              <a:buClr>
                <a:srgbClr val="2C92D5"/>
              </a:buClr>
              <a:buSzPts val="2500"/>
              <a:buChar char="●"/>
            </a:pPr>
            <a:r>
              <a:rPr b="1" lang="en" sz="2500"/>
              <a:t>Faster innovation </a:t>
            </a:r>
            <a:r>
              <a:rPr lang="en" sz="2500"/>
              <a:t>and development cycles: Active participation in open source communities will enable you to tap into a global pool of talent and resources, accelerating the development cycle of its own software products</a:t>
            </a:r>
            <a:endParaRPr sz="2500"/>
          </a:p>
          <a:p>
            <a:pPr indent="-501650" lvl="0" marL="685800" rtl="0" algn="l">
              <a:lnSpc>
                <a:spcPct val="115000"/>
              </a:lnSpc>
              <a:spcBef>
                <a:spcPts val="1000"/>
              </a:spcBef>
              <a:spcAft>
                <a:spcPts val="0"/>
              </a:spcAft>
              <a:buClr>
                <a:srgbClr val="2C92D5"/>
              </a:buClr>
              <a:buSzPts val="2500"/>
              <a:buChar char="●"/>
            </a:pPr>
            <a:r>
              <a:rPr b="1" lang="en" sz="2500"/>
              <a:t>Boost your reputation</a:t>
            </a:r>
            <a:r>
              <a:rPr lang="en" sz="2500"/>
              <a:t>, demonstrating a commitment to collaboration and innovation</a:t>
            </a:r>
            <a:endParaRPr sz="2500"/>
          </a:p>
          <a:p>
            <a:pPr indent="-501650" lvl="0" marL="685800" rtl="0" algn="l">
              <a:lnSpc>
                <a:spcPct val="115000"/>
              </a:lnSpc>
              <a:spcBef>
                <a:spcPts val="1000"/>
              </a:spcBef>
              <a:spcAft>
                <a:spcPts val="0"/>
              </a:spcAft>
              <a:buClr>
                <a:srgbClr val="2C92D5"/>
              </a:buClr>
              <a:buSzPts val="2500"/>
              <a:buChar char="●"/>
            </a:pPr>
            <a:r>
              <a:rPr b="1" lang="en" sz="2500"/>
              <a:t>Long-term sustainability </a:t>
            </a:r>
            <a:r>
              <a:rPr lang="en" sz="2500"/>
              <a:t>of the projects you depend on </a:t>
            </a:r>
            <a:endParaRPr sz="2500"/>
          </a:p>
          <a:p>
            <a:pPr indent="-501650" lvl="0" marL="685800" rtl="0" algn="l">
              <a:lnSpc>
                <a:spcPct val="115000"/>
              </a:lnSpc>
              <a:spcBef>
                <a:spcPts val="1000"/>
              </a:spcBef>
              <a:spcAft>
                <a:spcPts val="1000"/>
              </a:spcAft>
              <a:buClr>
                <a:srgbClr val="2C92D5"/>
              </a:buClr>
              <a:buSzPts val="2500"/>
              <a:buChar char="●"/>
            </a:pPr>
            <a:r>
              <a:rPr b="1" lang="en" sz="2500"/>
              <a:t>Engage with communities</a:t>
            </a:r>
            <a:r>
              <a:rPr lang="en" sz="2500"/>
              <a:t> unlocks valuable partnerships and collaborations with other organizations, potentially opening new business opportunities</a:t>
            </a:r>
            <a:endParaRPr sz="25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2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t>‹#›</a:t>
            </a:fld>
            <a:endParaRPr sz="1600"/>
          </a:p>
        </p:txBody>
      </p:sp>
      <p:sp>
        <p:nvSpPr>
          <p:cNvPr id="213" name="Google Shape;213;p29"/>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Open source and data</a:t>
            </a:r>
            <a:endParaRPr/>
          </a:p>
        </p:txBody>
      </p:sp>
      <p:sp>
        <p:nvSpPr>
          <p:cNvPr id="214" name="Google Shape;214;p29"/>
          <p:cNvSpPr txBox="1"/>
          <p:nvPr>
            <p:ph idx="4294967295" type="body"/>
          </p:nvPr>
        </p:nvSpPr>
        <p:spPr>
          <a:xfrm>
            <a:off x="914400" y="3289432"/>
            <a:ext cx="3960600" cy="5700600"/>
          </a:xfrm>
          <a:prstGeom prst="rect">
            <a:avLst/>
          </a:prstGeom>
          <a:noFill/>
          <a:ln>
            <a:noFill/>
          </a:ln>
        </p:spPr>
        <p:txBody>
          <a:bodyPr anchorCtr="0" anchor="t" bIns="0" lIns="0" spcFirstLastPara="1" rIns="0" wrap="square" tIns="0">
            <a:normAutofit/>
          </a:bodyPr>
          <a:lstStyle/>
          <a:p>
            <a:pPr indent="0" lvl="0" marL="0" rtl="0" algn="ctr">
              <a:lnSpc>
                <a:spcPct val="115000"/>
              </a:lnSpc>
              <a:spcBef>
                <a:spcPts val="0"/>
              </a:spcBef>
              <a:spcAft>
                <a:spcPts val="0"/>
              </a:spcAft>
              <a:buNone/>
            </a:pPr>
            <a:r>
              <a:rPr lang="en" sz="2600"/>
              <a:t>Open source data specific </a:t>
            </a:r>
            <a:r>
              <a:rPr b="1" lang="en" sz="2600"/>
              <a:t>licenses</a:t>
            </a:r>
            <a:r>
              <a:rPr lang="en" sz="2600"/>
              <a:t> such as CDLA make data freely accessible for use without mechanisms of control.</a:t>
            </a:r>
            <a:endParaRPr sz="2600"/>
          </a:p>
          <a:p>
            <a:pPr indent="0" lvl="0" marL="0" rtl="0" algn="ctr">
              <a:lnSpc>
                <a:spcPct val="115000"/>
              </a:lnSpc>
              <a:spcBef>
                <a:spcPts val="0"/>
              </a:spcBef>
              <a:spcAft>
                <a:spcPts val="0"/>
              </a:spcAft>
              <a:buNone/>
            </a:pPr>
            <a:r>
              <a:t/>
            </a:r>
            <a:endParaRPr sz="2600"/>
          </a:p>
        </p:txBody>
      </p:sp>
      <p:sp>
        <p:nvSpPr>
          <p:cNvPr id="215" name="Google Shape;215;p29"/>
          <p:cNvSpPr txBox="1"/>
          <p:nvPr>
            <p:ph idx="4294967295" type="body"/>
          </p:nvPr>
        </p:nvSpPr>
        <p:spPr>
          <a:xfrm>
            <a:off x="5224787" y="3267750"/>
            <a:ext cx="3847800" cy="5700600"/>
          </a:xfrm>
          <a:prstGeom prst="rect">
            <a:avLst/>
          </a:prstGeom>
          <a:noFill/>
          <a:ln>
            <a:noFill/>
          </a:ln>
        </p:spPr>
        <p:txBody>
          <a:bodyPr anchorCtr="0" anchor="t" bIns="0" lIns="0" spcFirstLastPara="1" rIns="0" wrap="square" tIns="0">
            <a:normAutofit/>
          </a:bodyPr>
          <a:lstStyle/>
          <a:p>
            <a:pPr indent="0" lvl="0" marL="0" rtl="0" algn="ctr">
              <a:lnSpc>
                <a:spcPct val="115000"/>
              </a:lnSpc>
              <a:spcBef>
                <a:spcPts val="0"/>
              </a:spcBef>
              <a:spcAft>
                <a:spcPts val="0"/>
              </a:spcAft>
              <a:buNone/>
            </a:pPr>
            <a:r>
              <a:rPr lang="en" sz="2600"/>
              <a:t>Open source offers a </a:t>
            </a:r>
            <a:r>
              <a:rPr b="1" lang="en" sz="2600"/>
              <a:t>governance structure</a:t>
            </a:r>
            <a:r>
              <a:rPr lang="en" sz="2600"/>
              <a:t> and tools to help govern data and data sets.</a:t>
            </a:r>
            <a:endParaRPr sz="2600"/>
          </a:p>
          <a:p>
            <a:pPr indent="0" lvl="0" marL="0" rtl="0" algn="ctr">
              <a:lnSpc>
                <a:spcPct val="115000"/>
              </a:lnSpc>
              <a:spcBef>
                <a:spcPts val="0"/>
              </a:spcBef>
              <a:spcAft>
                <a:spcPts val="0"/>
              </a:spcAft>
              <a:buNone/>
            </a:pPr>
            <a:r>
              <a:t/>
            </a:r>
            <a:endParaRPr sz="2600"/>
          </a:p>
        </p:txBody>
      </p:sp>
      <p:sp>
        <p:nvSpPr>
          <p:cNvPr id="216" name="Google Shape;216;p29"/>
          <p:cNvSpPr txBox="1"/>
          <p:nvPr>
            <p:ph idx="4294967295" type="body"/>
          </p:nvPr>
        </p:nvSpPr>
        <p:spPr>
          <a:xfrm>
            <a:off x="9422598" y="3267750"/>
            <a:ext cx="3847800" cy="5700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600"/>
              <a:t>Open sourcing high-quality datasets allows others to reproduce and validate research, compare models, and develop new approaches. The availability of </a:t>
            </a:r>
            <a:r>
              <a:rPr b="1" lang="en" sz="2600"/>
              <a:t>diverse and representative open source datasets</a:t>
            </a:r>
            <a:r>
              <a:rPr lang="en" sz="2600"/>
              <a:t> is essential for training robust and unbiased models.</a:t>
            </a:r>
            <a:endParaRPr sz="2600"/>
          </a:p>
          <a:p>
            <a:pPr indent="0" lvl="0" marL="0" rtl="0" algn="ctr">
              <a:lnSpc>
                <a:spcPct val="115000"/>
              </a:lnSpc>
              <a:spcBef>
                <a:spcPts val="0"/>
              </a:spcBef>
              <a:spcAft>
                <a:spcPts val="0"/>
              </a:spcAft>
              <a:buNone/>
            </a:pPr>
            <a:r>
              <a:t/>
            </a:r>
            <a:endParaRPr sz="2600"/>
          </a:p>
        </p:txBody>
      </p:sp>
      <p:sp>
        <p:nvSpPr>
          <p:cNvPr id="217" name="Google Shape;217;p29"/>
          <p:cNvSpPr txBox="1"/>
          <p:nvPr>
            <p:ph idx="4294967295" type="body"/>
          </p:nvPr>
        </p:nvSpPr>
        <p:spPr>
          <a:xfrm>
            <a:off x="13620410" y="3267750"/>
            <a:ext cx="3847800" cy="5700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600"/>
              <a:t>Open sourcing custom code or scripts for data preprocessing tasks is valuable to the community to </a:t>
            </a:r>
            <a:r>
              <a:rPr b="1" lang="en" sz="2600"/>
              <a:t>understand used data preparation techniques and reproduce results</a:t>
            </a:r>
            <a:r>
              <a:rPr lang="en" sz="2600"/>
              <a:t>.</a:t>
            </a:r>
            <a:endParaRPr sz="2600"/>
          </a:p>
          <a:p>
            <a:pPr indent="0" lvl="0" marL="0" rtl="0" algn="ctr">
              <a:lnSpc>
                <a:spcPct val="115000"/>
              </a:lnSpc>
              <a:spcBef>
                <a:spcPts val="0"/>
              </a:spcBef>
              <a:spcAft>
                <a:spcPts val="0"/>
              </a:spcAft>
              <a:buNone/>
            </a:pPr>
            <a:r>
              <a:t/>
            </a:r>
            <a:endParaRPr sz="2600"/>
          </a:p>
        </p:txBody>
      </p:sp>
      <p:sp>
        <p:nvSpPr>
          <p:cNvPr id="218" name="Google Shape;218;p29"/>
          <p:cNvSpPr txBox="1"/>
          <p:nvPr/>
        </p:nvSpPr>
        <p:spPr>
          <a:xfrm>
            <a:off x="970650"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Data licenses</a:t>
            </a:r>
            <a:endParaRPr b="1" i="1" sz="2900">
              <a:solidFill>
                <a:srgbClr val="2C92D5"/>
              </a:solidFill>
              <a:latin typeface="Red Hat Display"/>
              <a:ea typeface="Red Hat Display"/>
              <a:cs typeface="Red Hat Display"/>
              <a:sym typeface="Red Hat Display"/>
            </a:endParaRPr>
          </a:p>
        </p:txBody>
      </p:sp>
      <p:sp>
        <p:nvSpPr>
          <p:cNvPr id="219" name="Google Shape;219;p29"/>
          <p:cNvSpPr txBox="1"/>
          <p:nvPr/>
        </p:nvSpPr>
        <p:spPr>
          <a:xfrm>
            <a:off x="4874850"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Data governance</a:t>
            </a:r>
            <a:endParaRPr b="1" i="1" sz="2900">
              <a:solidFill>
                <a:srgbClr val="2C92D5"/>
              </a:solidFill>
              <a:latin typeface="Red Hat Display"/>
              <a:ea typeface="Red Hat Display"/>
              <a:cs typeface="Red Hat Display"/>
              <a:sym typeface="Red Hat Display"/>
            </a:endParaRPr>
          </a:p>
        </p:txBody>
      </p:sp>
      <p:sp>
        <p:nvSpPr>
          <p:cNvPr id="220" name="Google Shape;220;p29"/>
          <p:cNvSpPr txBox="1"/>
          <p:nvPr/>
        </p:nvSpPr>
        <p:spPr>
          <a:xfrm>
            <a:off x="9422588"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Diverse data sets</a:t>
            </a:r>
            <a:endParaRPr b="1" i="1" sz="2900">
              <a:solidFill>
                <a:srgbClr val="2C92D5"/>
              </a:solidFill>
              <a:latin typeface="Red Hat Display"/>
              <a:ea typeface="Red Hat Display"/>
              <a:cs typeface="Red Hat Display"/>
              <a:sym typeface="Red Hat Display"/>
            </a:endParaRPr>
          </a:p>
        </p:txBody>
      </p:sp>
      <p:sp>
        <p:nvSpPr>
          <p:cNvPr id="221" name="Google Shape;221;p29"/>
          <p:cNvSpPr txBox="1"/>
          <p:nvPr/>
        </p:nvSpPr>
        <p:spPr>
          <a:xfrm>
            <a:off x="13620413"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Data tools</a:t>
            </a:r>
            <a:endParaRPr b="1" i="1" sz="2900">
              <a:solidFill>
                <a:srgbClr val="2C92D5"/>
              </a:solidFill>
              <a:latin typeface="Red Hat Display"/>
              <a:ea typeface="Red Hat Display"/>
              <a:cs typeface="Red Hat Display"/>
              <a:sym typeface="Red Hat Display"/>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0"/>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Key Stats</a:t>
            </a:r>
            <a:endParaRPr/>
          </a:p>
        </p:txBody>
      </p:sp>
      <p:sp>
        <p:nvSpPr>
          <p:cNvPr id="227" name="Google Shape;227;p3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228" name="Google Shape;228;p30"/>
          <p:cNvSpPr/>
          <p:nvPr/>
        </p:nvSpPr>
        <p:spPr>
          <a:xfrm>
            <a:off x="5788737" y="3185137"/>
            <a:ext cx="3276000" cy="2187000"/>
          </a:xfrm>
          <a:prstGeom prst="roundRect">
            <a:avLst>
              <a:gd fmla="val 0" name="adj"/>
            </a:avLst>
          </a:prstGeom>
          <a:solidFill>
            <a:srgbClr val="1096D5"/>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29" name="Google Shape;229;p30"/>
          <p:cNvSpPr/>
          <p:nvPr/>
        </p:nvSpPr>
        <p:spPr>
          <a:xfrm>
            <a:off x="12658250" y="3185129"/>
            <a:ext cx="3276000" cy="2187000"/>
          </a:xfrm>
          <a:prstGeom prst="roundRect">
            <a:avLst>
              <a:gd fmla="val 0" name="adj"/>
            </a:avLst>
          </a:prstGeom>
          <a:solidFill>
            <a:srgbClr val="168FDF"/>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30" name="Google Shape;230;p30"/>
          <p:cNvSpPr txBox="1"/>
          <p:nvPr/>
        </p:nvSpPr>
        <p:spPr>
          <a:xfrm>
            <a:off x="9896253" y="3988807"/>
            <a:ext cx="2932800" cy="8310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3000">
                <a:solidFill>
                  <a:srgbClr val="FFFFFF"/>
                </a:solidFill>
                <a:latin typeface="Red Hat Display"/>
                <a:ea typeface="Red Hat Display"/>
                <a:cs typeface="Red Hat Display"/>
                <a:sym typeface="Red Hat Display"/>
              </a:rPr>
              <a:t>Organizations</a:t>
            </a:r>
            <a:endParaRPr i="0" sz="3000" u="none" cap="none" strike="noStrike">
              <a:solidFill>
                <a:srgbClr val="FFFFFF"/>
              </a:solidFill>
              <a:latin typeface="Red Hat Display"/>
              <a:ea typeface="Red Hat Display"/>
              <a:cs typeface="Red Hat Display"/>
              <a:sym typeface="Red Hat Display"/>
            </a:endParaRPr>
          </a:p>
        </p:txBody>
      </p:sp>
      <p:sp>
        <p:nvSpPr>
          <p:cNvPr id="231" name="Google Shape;231;p30"/>
          <p:cNvSpPr txBox="1"/>
          <p:nvPr/>
        </p:nvSpPr>
        <p:spPr>
          <a:xfrm>
            <a:off x="5788733" y="3318997"/>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65</a:t>
            </a:r>
            <a:endParaRPr b="1" i="0" sz="4000" u="none" cap="none" strike="noStrike">
              <a:solidFill>
                <a:srgbClr val="FFFFFF"/>
              </a:solidFill>
              <a:latin typeface="Open Sans"/>
              <a:ea typeface="Open Sans"/>
              <a:cs typeface="Open Sans"/>
              <a:sym typeface="Open Sans"/>
            </a:endParaRPr>
          </a:p>
        </p:txBody>
      </p:sp>
      <p:sp>
        <p:nvSpPr>
          <p:cNvPr id="232" name="Google Shape;232;p30"/>
          <p:cNvSpPr txBox="1"/>
          <p:nvPr/>
        </p:nvSpPr>
        <p:spPr>
          <a:xfrm>
            <a:off x="12658250" y="3268615"/>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650+</a:t>
            </a:r>
            <a:endParaRPr b="1" i="0" sz="4000" u="none" cap="none" strike="noStrike">
              <a:solidFill>
                <a:srgbClr val="FFFFFF"/>
              </a:solidFill>
              <a:latin typeface="Open Sans"/>
              <a:ea typeface="Open Sans"/>
              <a:cs typeface="Open Sans"/>
              <a:sym typeface="Open Sans"/>
            </a:endParaRPr>
          </a:p>
        </p:txBody>
      </p:sp>
      <p:sp>
        <p:nvSpPr>
          <p:cNvPr id="233" name="Google Shape;233;p30"/>
          <p:cNvSpPr txBox="1"/>
          <p:nvPr/>
        </p:nvSpPr>
        <p:spPr>
          <a:xfrm>
            <a:off x="9223465" y="5917065"/>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i="0" lang="en" sz="4800" u="none" cap="none" strike="noStrike">
                <a:solidFill>
                  <a:srgbClr val="FFFFFF"/>
                </a:solidFill>
                <a:latin typeface="Red Hat Display"/>
                <a:ea typeface="Red Hat Display"/>
                <a:cs typeface="Red Hat Display"/>
                <a:sym typeface="Red Hat Display"/>
              </a:rPr>
              <a:t>420M</a:t>
            </a:r>
            <a:endParaRPr b="1" i="0" sz="4800" u="none" cap="none" strike="noStrike">
              <a:solidFill>
                <a:srgbClr val="FFFFFF"/>
              </a:solidFill>
              <a:latin typeface="Red Hat Display"/>
              <a:ea typeface="Red Hat Display"/>
              <a:cs typeface="Red Hat Display"/>
              <a:sym typeface="Red Hat Display"/>
            </a:endParaRPr>
          </a:p>
        </p:txBody>
      </p:sp>
      <p:sp>
        <p:nvSpPr>
          <p:cNvPr id="234" name="Google Shape;234;p30"/>
          <p:cNvSpPr/>
          <p:nvPr/>
        </p:nvSpPr>
        <p:spPr>
          <a:xfrm>
            <a:off x="9223467" y="5643899"/>
            <a:ext cx="3276000" cy="2187000"/>
          </a:xfrm>
          <a:prstGeom prst="roundRect">
            <a:avLst>
              <a:gd fmla="val 0" name="adj"/>
            </a:avLst>
          </a:prstGeom>
          <a:solidFill>
            <a:srgbClr val="1068A2"/>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35" name="Google Shape;235;p30"/>
          <p:cNvSpPr txBox="1"/>
          <p:nvPr/>
        </p:nvSpPr>
        <p:spPr>
          <a:xfrm>
            <a:off x="9223440" y="6865378"/>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Contributors across all projects</a:t>
            </a:r>
            <a:endParaRPr sz="2400">
              <a:solidFill>
                <a:srgbClr val="FFFFFF"/>
              </a:solidFill>
              <a:latin typeface="Open Sans Medium"/>
              <a:ea typeface="Open Sans Medium"/>
              <a:cs typeface="Open Sans Medium"/>
              <a:sym typeface="Open Sans Medium"/>
            </a:endParaRPr>
          </a:p>
        </p:txBody>
      </p:sp>
      <p:sp>
        <p:nvSpPr>
          <p:cNvPr id="236" name="Google Shape;236;p30"/>
          <p:cNvSpPr txBox="1"/>
          <p:nvPr/>
        </p:nvSpPr>
        <p:spPr>
          <a:xfrm>
            <a:off x="9223465" y="5777760"/>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100,000+</a:t>
            </a:r>
            <a:endParaRPr b="1" i="0" sz="4000" u="none" cap="none" strike="noStrike">
              <a:solidFill>
                <a:srgbClr val="FFFFFF"/>
              </a:solidFill>
              <a:latin typeface="Open Sans"/>
              <a:ea typeface="Open Sans"/>
              <a:cs typeface="Open Sans"/>
              <a:sym typeface="Open Sans"/>
            </a:endParaRPr>
          </a:p>
        </p:txBody>
      </p:sp>
      <p:sp>
        <p:nvSpPr>
          <p:cNvPr id="237" name="Google Shape;237;p30"/>
          <p:cNvSpPr/>
          <p:nvPr/>
        </p:nvSpPr>
        <p:spPr>
          <a:xfrm>
            <a:off x="2353851" y="3185125"/>
            <a:ext cx="3276000" cy="2187000"/>
          </a:xfrm>
          <a:prstGeom prst="roundRect">
            <a:avLst>
              <a:gd fmla="val 0" name="adj"/>
            </a:avLst>
          </a:prstGeom>
          <a:solidFill>
            <a:srgbClr val="00B0F0"/>
          </a:solidFill>
          <a:ln cap="flat" cmpd="sng" w="9525">
            <a:solidFill>
              <a:schemeClr val="accent1"/>
            </a:solidFill>
            <a:prstDash val="solid"/>
            <a:round/>
            <a:headEnd len="sm" w="sm" type="none"/>
            <a:tailEnd len="sm" w="sm" type="none"/>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38" name="Google Shape;238;p30"/>
          <p:cNvSpPr txBox="1"/>
          <p:nvPr/>
        </p:nvSpPr>
        <p:spPr>
          <a:xfrm>
            <a:off x="2353991" y="4253950"/>
            <a:ext cx="3276000" cy="738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Members</a:t>
            </a:r>
            <a:endParaRPr baseline="30000" i="0" sz="2400" u="none" cap="none" strike="noStrike">
              <a:solidFill>
                <a:srgbClr val="FFFFFF"/>
              </a:solidFill>
              <a:latin typeface="Open Sans Medium"/>
              <a:ea typeface="Open Sans Medium"/>
              <a:cs typeface="Open Sans Medium"/>
              <a:sym typeface="Open Sans Medium"/>
            </a:endParaRPr>
          </a:p>
        </p:txBody>
      </p:sp>
      <p:sp>
        <p:nvSpPr>
          <p:cNvPr id="239" name="Google Shape;239;p30"/>
          <p:cNvSpPr txBox="1"/>
          <p:nvPr/>
        </p:nvSpPr>
        <p:spPr>
          <a:xfrm>
            <a:off x="2353847" y="3318986"/>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75</a:t>
            </a:r>
            <a:endParaRPr b="1" i="0" sz="4000" u="none" cap="none" strike="noStrike">
              <a:solidFill>
                <a:srgbClr val="FFFFFF"/>
              </a:solidFill>
              <a:latin typeface="Open Sans"/>
              <a:ea typeface="Open Sans"/>
              <a:cs typeface="Open Sans"/>
              <a:sym typeface="Open Sans"/>
            </a:endParaRPr>
          </a:p>
        </p:txBody>
      </p:sp>
      <p:sp>
        <p:nvSpPr>
          <p:cNvPr id="240" name="Google Shape;240;p30"/>
          <p:cNvSpPr txBox="1"/>
          <p:nvPr/>
        </p:nvSpPr>
        <p:spPr>
          <a:xfrm>
            <a:off x="9223479" y="3420959"/>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i="0" lang="en" sz="4800" u="none" cap="none" strike="noStrike">
                <a:solidFill>
                  <a:srgbClr val="FFFFFF"/>
                </a:solidFill>
                <a:latin typeface="Red Hat Display"/>
                <a:ea typeface="Red Hat Display"/>
                <a:cs typeface="Red Hat Display"/>
                <a:sym typeface="Red Hat Display"/>
              </a:rPr>
              <a:t>420M</a:t>
            </a:r>
            <a:endParaRPr b="1" i="0" sz="4800" u="none" cap="none" strike="noStrike">
              <a:solidFill>
                <a:srgbClr val="FFFFFF"/>
              </a:solidFill>
              <a:latin typeface="Red Hat Display"/>
              <a:ea typeface="Red Hat Display"/>
              <a:cs typeface="Red Hat Display"/>
              <a:sym typeface="Red Hat Display"/>
            </a:endParaRPr>
          </a:p>
        </p:txBody>
      </p:sp>
      <p:sp>
        <p:nvSpPr>
          <p:cNvPr id="241" name="Google Shape;241;p30"/>
          <p:cNvSpPr/>
          <p:nvPr/>
        </p:nvSpPr>
        <p:spPr>
          <a:xfrm>
            <a:off x="9223494" y="3185118"/>
            <a:ext cx="3276000" cy="2187000"/>
          </a:xfrm>
          <a:prstGeom prst="roundRect">
            <a:avLst>
              <a:gd fmla="val 0" name="adj"/>
            </a:avLst>
          </a:prstGeom>
          <a:solidFill>
            <a:srgbClr val="2C92D5"/>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42" name="Google Shape;242;p30"/>
          <p:cNvSpPr txBox="1"/>
          <p:nvPr/>
        </p:nvSpPr>
        <p:spPr>
          <a:xfrm>
            <a:off x="9223494" y="4253928"/>
            <a:ext cx="3276000" cy="738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Committees</a:t>
            </a:r>
            <a:endParaRPr i="0" sz="2400" u="none" cap="none" strike="noStrike">
              <a:solidFill>
                <a:srgbClr val="FFFFFF"/>
              </a:solidFill>
              <a:latin typeface="Open Sans Medium"/>
              <a:ea typeface="Open Sans Medium"/>
              <a:cs typeface="Open Sans Medium"/>
              <a:sym typeface="Open Sans Medium"/>
            </a:endParaRPr>
          </a:p>
        </p:txBody>
      </p:sp>
      <p:sp>
        <p:nvSpPr>
          <p:cNvPr id="243" name="Google Shape;243;p30"/>
          <p:cNvSpPr txBox="1"/>
          <p:nvPr/>
        </p:nvSpPr>
        <p:spPr>
          <a:xfrm>
            <a:off x="9223479" y="3281654"/>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9</a:t>
            </a:r>
            <a:endParaRPr b="1" i="0" sz="4000" u="none" cap="none" strike="noStrike">
              <a:solidFill>
                <a:srgbClr val="FFFFFF"/>
              </a:solidFill>
              <a:latin typeface="Open Sans"/>
              <a:ea typeface="Open Sans"/>
              <a:cs typeface="Open Sans"/>
              <a:sym typeface="Open Sans"/>
            </a:endParaRPr>
          </a:p>
        </p:txBody>
      </p:sp>
      <p:sp>
        <p:nvSpPr>
          <p:cNvPr id="244" name="Google Shape;244;p30"/>
          <p:cNvSpPr txBox="1"/>
          <p:nvPr/>
        </p:nvSpPr>
        <p:spPr>
          <a:xfrm>
            <a:off x="12658256" y="4103606"/>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Contributing Organizations </a:t>
            </a:r>
            <a:endParaRPr sz="2400">
              <a:solidFill>
                <a:srgbClr val="FFFFFF"/>
              </a:solidFill>
              <a:latin typeface="Open Sans Medium"/>
              <a:ea typeface="Open Sans Medium"/>
              <a:cs typeface="Open Sans Medium"/>
              <a:sym typeface="Open Sans Medium"/>
            </a:endParaRPr>
          </a:p>
        </p:txBody>
      </p:sp>
      <p:sp>
        <p:nvSpPr>
          <p:cNvPr id="245" name="Google Shape;245;p30"/>
          <p:cNvSpPr txBox="1"/>
          <p:nvPr/>
        </p:nvSpPr>
        <p:spPr>
          <a:xfrm>
            <a:off x="5788728" y="4253950"/>
            <a:ext cx="3276000" cy="738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 Projects</a:t>
            </a:r>
            <a:endParaRPr i="0" sz="2400" u="none" cap="none" strike="noStrike">
              <a:solidFill>
                <a:srgbClr val="FFFFFF"/>
              </a:solidFill>
              <a:latin typeface="Open Sans Medium"/>
              <a:ea typeface="Open Sans Medium"/>
              <a:cs typeface="Open Sans Medium"/>
              <a:sym typeface="Open Sans Medium"/>
            </a:endParaRPr>
          </a:p>
        </p:txBody>
      </p:sp>
      <p:sp>
        <p:nvSpPr>
          <p:cNvPr id="246" name="Google Shape;246;p30"/>
          <p:cNvSpPr txBox="1"/>
          <p:nvPr/>
        </p:nvSpPr>
        <p:spPr>
          <a:xfrm>
            <a:off x="5788713" y="5993280"/>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i="0" lang="en" sz="4800" u="none" cap="none" strike="noStrike">
                <a:solidFill>
                  <a:srgbClr val="FFFFFF"/>
                </a:solidFill>
                <a:latin typeface="Red Hat Display"/>
                <a:ea typeface="Red Hat Display"/>
                <a:cs typeface="Red Hat Display"/>
                <a:sym typeface="Red Hat Display"/>
              </a:rPr>
              <a:t>420M</a:t>
            </a:r>
            <a:endParaRPr b="1" i="0" sz="4800" u="none" cap="none" strike="noStrike">
              <a:solidFill>
                <a:srgbClr val="FFFFFF"/>
              </a:solidFill>
              <a:latin typeface="Red Hat Display"/>
              <a:ea typeface="Red Hat Display"/>
              <a:cs typeface="Red Hat Display"/>
              <a:sym typeface="Red Hat Display"/>
            </a:endParaRPr>
          </a:p>
        </p:txBody>
      </p:sp>
      <p:sp>
        <p:nvSpPr>
          <p:cNvPr id="247" name="Google Shape;247;p30"/>
          <p:cNvSpPr/>
          <p:nvPr/>
        </p:nvSpPr>
        <p:spPr>
          <a:xfrm>
            <a:off x="5788715" y="5672864"/>
            <a:ext cx="3276000" cy="2187000"/>
          </a:xfrm>
          <a:prstGeom prst="roundRect">
            <a:avLst>
              <a:gd fmla="val 0" name="adj"/>
            </a:avLst>
          </a:prstGeom>
          <a:solidFill>
            <a:srgbClr val="0070C0"/>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48" name="Google Shape;248;p30"/>
          <p:cNvSpPr txBox="1"/>
          <p:nvPr/>
        </p:nvSpPr>
        <p:spPr>
          <a:xfrm>
            <a:off x="5788684" y="6882145"/>
            <a:ext cx="3276000" cy="738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GitHub PRs</a:t>
            </a:r>
            <a:endParaRPr i="0" sz="2400" u="none" cap="none" strike="noStrike">
              <a:solidFill>
                <a:srgbClr val="FFFFFF"/>
              </a:solidFill>
              <a:latin typeface="Open Sans Medium"/>
              <a:ea typeface="Open Sans Medium"/>
              <a:cs typeface="Open Sans Medium"/>
              <a:sym typeface="Open Sans Medium"/>
            </a:endParaRPr>
          </a:p>
        </p:txBody>
      </p:sp>
      <p:sp>
        <p:nvSpPr>
          <p:cNvPr id="249" name="Google Shape;249;p30"/>
          <p:cNvSpPr txBox="1"/>
          <p:nvPr/>
        </p:nvSpPr>
        <p:spPr>
          <a:xfrm>
            <a:off x="5788713" y="5806676"/>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250,000+</a:t>
            </a:r>
            <a:endParaRPr b="1" i="0" sz="4000" u="none" cap="none" strike="noStrike">
              <a:solidFill>
                <a:srgbClr val="FFFFFF"/>
              </a:solidFill>
              <a:latin typeface="Open Sans"/>
              <a:ea typeface="Open Sans"/>
              <a:cs typeface="Open Sans"/>
              <a:sym typeface="Open Sans"/>
            </a:endParaRPr>
          </a:p>
        </p:txBody>
      </p:sp>
      <p:sp>
        <p:nvSpPr>
          <p:cNvPr id="250" name="Google Shape;250;p30"/>
          <p:cNvSpPr txBox="1"/>
          <p:nvPr/>
        </p:nvSpPr>
        <p:spPr>
          <a:xfrm>
            <a:off x="12658268" y="5904035"/>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i="0" lang="en" sz="4800" u="none" cap="none" strike="noStrike">
                <a:solidFill>
                  <a:srgbClr val="FFFFFF"/>
                </a:solidFill>
                <a:latin typeface="Red Hat Display"/>
                <a:ea typeface="Red Hat Display"/>
                <a:cs typeface="Red Hat Display"/>
                <a:sym typeface="Red Hat Display"/>
              </a:rPr>
              <a:t>420M</a:t>
            </a:r>
            <a:endParaRPr b="1" i="0" sz="4800" u="none" cap="none" strike="noStrike">
              <a:solidFill>
                <a:srgbClr val="FFFFFF"/>
              </a:solidFill>
              <a:latin typeface="Red Hat Display"/>
              <a:ea typeface="Red Hat Display"/>
              <a:cs typeface="Red Hat Display"/>
              <a:sym typeface="Red Hat Display"/>
            </a:endParaRPr>
          </a:p>
        </p:txBody>
      </p:sp>
      <p:sp>
        <p:nvSpPr>
          <p:cNvPr id="251" name="Google Shape;251;p30"/>
          <p:cNvSpPr/>
          <p:nvPr/>
        </p:nvSpPr>
        <p:spPr>
          <a:xfrm>
            <a:off x="12658270" y="5630869"/>
            <a:ext cx="3276000" cy="2187000"/>
          </a:xfrm>
          <a:prstGeom prst="roundRect">
            <a:avLst>
              <a:gd fmla="val 0" name="adj"/>
            </a:avLst>
          </a:prstGeom>
          <a:solidFill>
            <a:srgbClr val="0B476F"/>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52" name="Google Shape;252;p30"/>
          <p:cNvSpPr txBox="1"/>
          <p:nvPr/>
        </p:nvSpPr>
        <p:spPr>
          <a:xfrm>
            <a:off x="12658239" y="6830699"/>
            <a:ext cx="3276000" cy="738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Integrations</a:t>
            </a:r>
            <a:endParaRPr i="0" sz="2400" u="none" cap="none" strike="noStrike">
              <a:solidFill>
                <a:srgbClr val="FFFFFF"/>
              </a:solidFill>
              <a:latin typeface="Open Sans Medium"/>
              <a:ea typeface="Open Sans Medium"/>
              <a:cs typeface="Open Sans Medium"/>
              <a:sym typeface="Open Sans Medium"/>
            </a:endParaRPr>
          </a:p>
        </p:txBody>
      </p:sp>
      <p:sp>
        <p:nvSpPr>
          <p:cNvPr id="253" name="Google Shape;253;p30"/>
          <p:cNvSpPr txBox="1"/>
          <p:nvPr/>
        </p:nvSpPr>
        <p:spPr>
          <a:xfrm>
            <a:off x="12658268" y="5764730"/>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25+</a:t>
            </a:r>
            <a:endParaRPr b="1" i="0" sz="4000" u="none" cap="none" strike="noStrike">
              <a:solidFill>
                <a:srgbClr val="FFFFFF"/>
              </a:solidFill>
              <a:latin typeface="Open Sans"/>
              <a:ea typeface="Open Sans"/>
              <a:cs typeface="Open Sans"/>
              <a:sym typeface="Open Sans"/>
            </a:endParaRPr>
          </a:p>
        </p:txBody>
      </p:sp>
      <p:sp>
        <p:nvSpPr>
          <p:cNvPr id="254" name="Google Shape;254;p30"/>
          <p:cNvSpPr/>
          <p:nvPr/>
        </p:nvSpPr>
        <p:spPr>
          <a:xfrm>
            <a:off x="2353751" y="5672887"/>
            <a:ext cx="3276000" cy="2187000"/>
          </a:xfrm>
          <a:prstGeom prst="roundRect">
            <a:avLst>
              <a:gd fmla="val 0" name="adj"/>
            </a:avLst>
          </a:prstGeom>
          <a:solidFill>
            <a:srgbClr val="00B0F0"/>
          </a:solidFill>
          <a:ln cap="flat" cmpd="sng" w="9525">
            <a:solidFill>
              <a:schemeClr val="accent1"/>
            </a:solidFill>
            <a:prstDash val="solid"/>
            <a:round/>
            <a:headEnd len="sm" w="sm" type="none"/>
            <a:tailEnd len="sm" w="sm" type="none"/>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55" name="Google Shape;255;p30"/>
          <p:cNvSpPr txBox="1"/>
          <p:nvPr/>
        </p:nvSpPr>
        <p:spPr>
          <a:xfrm>
            <a:off x="2353966" y="6866175"/>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LoC created since 2018</a:t>
            </a:r>
            <a:endParaRPr baseline="30000" i="0" sz="2400" u="none" cap="none" strike="noStrike">
              <a:solidFill>
                <a:srgbClr val="FFFFFF"/>
              </a:solidFill>
              <a:latin typeface="Open Sans Medium"/>
              <a:ea typeface="Open Sans Medium"/>
              <a:cs typeface="Open Sans Medium"/>
              <a:sym typeface="Open Sans Medium"/>
            </a:endParaRPr>
          </a:p>
        </p:txBody>
      </p:sp>
      <p:sp>
        <p:nvSpPr>
          <p:cNvPr id="256" name="Google Shape;256;p30"/>
          <p:cNvSpPr txBox="1"/>
          <p:nvPr/>
        </p:nvSpPr>
        <p:spPr>
          <a:xfrm>
            <a:off x="2353747" y="5806748"/>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22.58 M</a:t>
            </a:r>
            <a:endParaRPr b="1" i="0" sz="4000" u="none" cap="none" strike="noStrike">
              <a:solidFill>
                <a:srgbClr val="FFFFFF"/>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1"/>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6266"/>
              <a:t>Code Stats</a:t>
            </a:r>
            <a:endParaRPr sz="6266"/>
          </a:p>
          <a:p>
            <a:pPr indent="0" lvl="0" marL="0" rtl="0" algn="l">
              <a:spcBef>
                <a:spcPts val="0"/>
              </a:spcBef>
              <a:spcAft>
                <a:spcPts val="0"/>
              </a:spcAft>
              <a:buNone/>
            </a:pPr>
            <a:r>
              <a:rPr lang="en" sz="2094">
                <a:latin typeface="Bitter"/>
                <a:ea typeface="Bitter"/>
                <a:cs typeface="Bitter"/>
                <a:sym typeface="Bitter"/>
              </a:rPr>
              <a:t>May 19, 2023, Source: </a:t>
            </a:r>
            <a:r>
              <a:rPr lang="en" sz="2094" u="sng">
                <a:solidFill>
                  <a:schemeClr val="accent1"/>
                </a:solidFill>
                <a:latin typeface="Bitter"/>
                <a:ea typeface="Bitter"/>
                <a:cs typeface="Bitter"/>
                <a:sym typeface="Bitter"/>
                <a:hlinkClick r:id="rId3">
                  <a:extLst>
                    <a:ext uri="{A12FA001-AC4F-418D-AE19-62706E023703}">
                      <ahyp:hlinkClr val="tx"/>
                    </a:ext>
                  </a:extLst>
                </a:hlinkClick>
              </a:rPr>
              <a:t>LFX Insights</a:t>
            </a:r>
            <a:endParaRPr/>
          </a:p>
        </p:txBody>
      </p:sp>
      <p:sp>
        <p:nvSpPr>
          <p:cNvPr id="262" name="Google Shape;262;p31"/>
          <p:cNvSpPr txBox="1"/>
          <p:nvPr>
            <p:ph idx="1" type="body"/>
          </p:nvPr>
        </p:nvSpPr>
        <p:spPr>
          <a:xfrm>
            <a:off x="797775" y="3476275"/>
            <a:ext cx="7726500" cy="3334500"/>
          </a:xfrm>
          <a:prstGeom prst="rect">
            <a:avLst/>
          </a:prstGeom>
          <a:solidFill>
            <a:srgbClr val="0088FF"/>
          </a:solidFill>
        </p:spPr>
        <p:txBody>
          <a:bodyPr anchorCtr="0" anchor="ctr" bIns="91425" lIns="457200" spcFirstLastPara="1" rIns="457200" wrap="square" tIns="91425">
            <a:noAutofit/>
          </a:bodyPr>
          <a:lstStyle/>
          <a:p>
            <a:pPr indent="0" lvl="0" marL="0" rtl="0" algn="l">
              <a:spcBef>
                <a:spcPts val="0"/>
              </a:spcBef>
              <a:spcAft>
                <a:spcPts val="0"/>
              </a:spcAft>
              <a:buNone/>
            </a:pPr>
            <a:r>
              <a:rPr lang="en" sz="3600">
                <a:solidFill>
                  <a:srgbClr val="FFFFFF"/>
                </a:solidFill>
              </a:rPr>
              <a:t>Across </a:t>
            </a:r>
            <a:r>
              <a:rPr b="1" lang="en" sz="3600">
                <a:solidFill>
                  <a:srgbClr val="FFFFFF"/>
                </a:solidFill>
              </a:rPr>
              <a:t>297 total repositories</a:t>
            </a:r>
            <a:r>
              <a:rPr lang="en" sz="3600">
                <a:solidFill>
                  <a:srgbClr val="FFFFFF"/>
                </a:solidFill>
              </a:rPr>
              <a:t>, an average of 35.64K LOC were added per </a:t>
            </a:r>
            <a:r>
              <a:rPr lang="en" sz="3600">
                <a:solidFill>
                  <a:srgbClr val="FFFFFF"/>
                </a:solidFill>
              </a:rPr>
              <a:t>repository</a:t>
            </a:r>
            <a:r>
              <a:rPr lang="en" sz="3600">
                <a:solidFill>
                  <a:srgbClr val="FFFFFF"/>
                </a:solidFill>
              </a:rPr>
              <a:t> on a weekly basis.</a:t>
            </a:r>
            <a:endParaRPr sz="3600">
              <a:solidFill>
                <a:srgbClr val="FFFFFF"/>
              </a:solidFill>
            </a:endParaRPr>
          </a:p>
        </p:txBody>
      </p:sp>
      <p:sp>
        <p:nvSpPr>
          <p:cNvPr id="263" name="Google Shape;263;p31"/>
          <p:cNvSpPr txBox="1"/>
          <p:nvPr>
            <p:ph idx="2" type="body"/>
          </p:nvPr>
        </p:nvSpPr>
        <p:spPr>
          <a:xfrm>
            <a:off x="9593175" y="4135350"/>
            <a:ext cx="7726500" cy="2016300"/>
          </a:xfrm>
          <a:prstGeom prst="rect">
            <a:avLst/>
          </a:prstGeom>
          <a:solidFill>
            <a:schemeClr val="accent2"/>
          </a:solidFill>
        </p:spPr>
        <p:txBody>
          <a:bodyPr anchorCtr="0" anchor="ctr" bIns="0" lIns="457200" spcFirstLastPara="1" rIns="457200" wrap="square" tIns="91425">
            <a:normAutofit/>
          </a:bodyPr>
          <a:lstStyle/>
          <a:p>
            <a:pPr indent="0" lvl="0" marL="0" rtl="0" algn="l">
              <a:spcBef>
                <a:spcPts val="0"/>
              </a:spcBef>
              <a:spcAft>
                <a:spcPts val="0"/>
              </a:spcAft>
              <a:buNone/>
            </a:pPr>
            <a:r>
              <a:rPr lang="en" sz="3600">
                <a:solidFill>
                  <a:srgbClr val="FFFFFF"/>
                </a:solidFill>
              </a:rPr>
              <a:t>An average of </a:t>
            </a:r>
            <a:r>
              <a:rPr b="1" lang="en" sz="3600">
                <a:solidFill>
                  <a:srgbClr val="FFFFFF"/>
                </a:solidFill>
              </a:rPr>
              <a:t>275.20M LOC </a:t>
            </a:r>
            <a:r>
              <a:rPr lang="en" sz="3600">
                <a:solidFill>
                  <a:srgbClr val="FFFFFF"/>
                </a:solidFill>
              </a:rPr>
              <a:t>were added in the last 5 years.</a:t>
            </a:r>
            <a:endParaRPr sz="3600">
              <a:solidFill>
                <a:srgbClr val="FFFFFF"/>
              </a:solidFill>
            </a:endParaRPr>
          </a:p>
        </p:txBody>
      </p:sp>
      <p:sp>
        <p:nvSpPr>
          <p:cNvPr id="264" name="Google Shape;264;p3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cxnSp>
        <p:nvCxnSpPr>
          <p:cNvPr id="265" name="Google Shape;265;p31"/>
          <p:cNvCxnSpPr/>
          <p:nvPr/>
        </p:nvCxnSpPr>
        <p:spPr>
          <a:xfrm>
            <a:off x="8703650" y="5143500"/>
            <a:ext cx="7899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txBox="1"/>
          <p:nvPr>
            <p:ph type="title"/>
          </p:nvPr>
        </p:nvSpPr>
        <p:spPr>
          <a:xfrm>
            <a:off x="914400" y="890050"/>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Total Number of Contributor </a:t>
            </a:r>
            <a:endParaRPr/>
          </a:p>
        </p:txBody>
      </p:sp>
      <p:sp>
        <p:nvSpPr>
          <p:cNvPr id="271" name="Google Shape;271;p32"/>
          <p:cNvSpPr txBox="1"/>
          <p:nvPr>
            <p:ph idx="12" type="sldNum"/>
          </p:nvPr>
        </p:nvSpPr>
        <p:spPr>
          <a:xfrm>
            <a:off x="25417373" y="13989650"/>
            <a:ext cx="1646100" cy="11808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272" name="Google Shape;272;p32"/>
          <p:cNvPicPr preferRelativeResize="0"/>
          <p:nvPr/>
        </p:nvPicPr>
        <p:blipFill rotWithShape="1">
          <a:blip r:embed="rId3">
            <a:alphaModFix/>
          </a:blip>
          <a:srcRect b="11995" l="0" r="0" t="0"/>
          <a:stretch/>
        </p:blipFill>
        <p:spPr>
          <a:xfrm>
            <a:off x="914400" y="2400300"/>
            <a:ext cx="16459203" cy="6676475"/>
          </a:xfrm>
          <a:prstGeom prst="rect">
            <a:avLst/>
          </a:prstGeom>
          <a:noFill/>
          <a:ln cap="flat" cmpd="sng" w="9525">
            <a:solidFill>
              <a:srgbClr val="E9EBEE"/>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33"/>
          <p:cNvPicPr preferRelativeResize="0"/>
          <p:nvPr/>
        </p:nvPicPr>
        <p:blipFill>
          <a:blip r:embed="rId3">
            <a:alphaModFix amt="6000"/>
          </a:blip>
          <a:stretch>
            <a:fillRect/>
          </a:stretch>
        </p:blipFill>
        <p:spPr>
          <a:xfrm>
            <a:off x="3416750" y="-770275"/>
            <a:ext cx="11522751" cy="11522751"/>
          </a:xfrm>
          <a:prstGeom prst="rect">
            <a:avLst/>
          </a:prstGeom>
          <a:noFill/>
          <a:ln>
            <a:noFill/>
          </a:ln>
        </p:spPr>
      </p:pic>
      <p:sp>
        <p:nvSpPr>
          <p:cNvPr id="278" name="Google Shape;278;p33"/>
          <p:cNvSpPr txBox="1"/>
          <p:nvPr>
            <p:ph type="title"/>
          </p:nvPr>
        </p:nvSpPr>
        <p:spPr>
          <a:xfrm>
            <a:off x="914400" y="647225"/>
            <a:ext cx="16459200" cy="6634200"/>
          </a:xfrm>
          <a:prstGeom prst="rect">
            <a:avLst/>
          </a:prstGeom>
        </p:spPr>
        <p:txBody>
          <a:bodyPr anchorCtr="0" anchor="ctr" bIns="68550" lIns="137150" spcFirstLastPara="1" rIns="137150" wrap="square" tIns="68550">
            <a:noAutofit/>
          </a:bodyPr>
          <a:lstStyle/>
          <a:p>
            <a:pPr indent="0" lvl="0" marL="0" rtl="0" algn="ctr">
              <a:lnSpc>
                <a:spcPct val="115000"/>
              </a:lnSpc>
              <a:spcBef>
                <a:spcPts val="0"/>
              </a:spcBef>
              <a:spcAft>
                <a:spcPts val="0"/>
              </a:spcAft>
              <a:buSzPts val="990"/>
              <a:buNone/>
            </a:pPr>
            <a:r>
              <a:rPr lang="en" sz="5640">
                <a:solidFill>
                  <a:schemeClr val="accent1"/>
                </a:solidFill>
              </a:rPr>
              <a:t>Our programs are enabling our projects to increase the contributions from existing developers and welcome new developers into projects at an unprecedented rate.</a:t>
            </a:r>
            <a:endParaRPr sz="5640">
              <a:solidFill>
                <a:schemeClr val="accent1"/>
              </a:solidFill>
            </a:endParaRPr>
          </a:p>
        </p:txBody>
      </p:sp>
      <p:sp>
        <p:nvSpPr>
          <p:cNvPr id="279" name="Google Shape;279;p33"/>
          <p:cNvSpPr txBox="1"/>
          <p:nvPr>
            <p:ph idx="12" type="sldNum"/>
          </p:nvPr>
        </p:nvSpPr>
        <p:spPr>
          <a:xfrm>
            <a:off x="17736509" y="10327695"/>
            <a:ext cx="551700" cy="4113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solidFill>
                  <a:schemeClr val="accent1"/>
                </a:solidFill>
              </a:rPr>
              <a:t>‹#›</a:t>
            </a:fld>
            <a:endParaRPr>
              <a:solidFill>
                <a:schemeClr val="accen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Commit Growth</a:t>
            </a:r>
            <a:endParaRPr/>
          </a:p>
        </p:txBody>
      </p:sp>
      <p:sp>
        <p:nvSpPr>
          <p:cNvPr id="285" name="Google Shape;285;p3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286" name="Google Shape;286;p34"/>
          <p:cNvPicPr preferRelativeResize="0"/>
          <p:nvPr/>
        </p:nvPicPr>
        <p:blipFill>
          <a:blip r:embed="rId3">
            <a:alphaModFix/>
          </a:blip>
          <a:stretch>
            <a:fillRect/>
          </a:stretch>
        </p:blipFill>
        <p:spPr>
          <a:xfrm>
            <a:off x="1858650" y="2400299"/>
            <a:ext cx="14570691" cy="67161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sp>
        <p:nvSpPr>
          <p:cNvPr id="78" name="Google Shape;78;p17"/>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79" name="Google Shape;79;p17"/>
          <p:cNvGrpSpPr/>
          <p:nvPr/>
        </p:nvGrpSpPr>
        <p:grpSpPr>
          <a:xfrm>
            <a:off x="152400" y="152400"/>
            <a:ext cx="17983201" cy="8921354"/>
            <a:chOff x="152400" y="152400"/>
            <a:chExt cx="17983201" cy="8921354"/>
          </a:xfrm>
        </p:grpSpPr>
        <p:pic>
          <p:nvPicPr>
            <p:cNvPr id="80" name="Google Shape;80;p17"/>
            <p:cNvPicPr preferRelativeResize="0"/>
            <p:nvPr/>
          </p:nvPicPr>
          <p:blipFill>
            <a:blip r:embed="rId3">
              <a:alphaModFix/>
            </a:blip>
            <a:stretch>
              <a:fillRect/>
            </a:stretch>
          </p:blipFill>
          <p:spPr>
            <a:xfrm>
              <a:off x="152400" y="152400"/>
              <a:ext cx="17983201" cy="8921354"/>
            </a:xfrm>
            <a:prstGeom prst="rect">
              <a:avLst/>
            </a:prstGeom>
            <a:noFill/>
            <a:ln>
              <a:noFill/>
            </a:ln>
          </p:spPr>
        </p:pic>
        <p:sp>
          <p:nvSpPr>
            <p:cNvPr id="81" name="Google Shape;81;p17"/>
            <p:cNvSpPr/>
            <p:nvPr/>
          </p:nvSpPr>
          <p:spPr>
            <a:xfrm>
              <a:off x="212275" y="5551725"/>
              <a:ext cx="3624900" cy="1077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3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 / Changeset History</a:t>
            </a:r>
            <a:endParaRPr/>
          </a:p>
        </p:txBody>
      </p:sp>
      <p:sp>
        <p:nvSpPr>
          <p:cNvPr id="292" name="Google Shape;292;p3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293" name="Google Shape;293;p35"/>
          <p:cNvPicPr preferRelativeResize="0"/>
          <p:nvPr/>
        </p:nvPicPr>
        <p:blipFill>
          <a:blip r:embed="rId3">
            <a:alphaModFix/>
          </a:blip>
          <a:stretch>
            <a:fillRect/>
          </a:stretch>
        </p:blipFill>
        <p:spPr>
          <a:xfrm>
            <a:off x="914400" y="2035450"/>
            <a:ext cx="16295793" cy="6986185"/>
          </a:xfrm>
          <a:prstGeom prst="rect">
            <a:avLst/>
          </a:prstGeom>
          <a:noFill/>
          <a:ln cap="flat" cmpd="sng" w="9525">
            <a:solidFill>
              <a:srgbClr val="F2F2F2"/>
            </a:solidFill>
            <a:prstDash val="solid"/>
            <a:round/>
            <a:headEnd len="sm" w="sm" type="none"/>
            <a:tailEnd len="sm" w="sm" type="none"/>
          </a:ln>
          <a:effectLst>
            <a:outerShdw blurRad="57150" rotWithShape="0" algn="bl" dir="5400000" dist="66675">
              <a:srgbClr val="000000">
                <a:alpha val="11000"/>
              </a:srgb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36"/>
          <p:cNvSpPr txBox="1"/>
          <p:nvPr>
            <p:ph type="title"/>
          </p:nvPr>
        </p:nvSpPr>
        <p:spPr>
          <a:xfrm>
            <a:off x="1371600" y="1335075"/>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Organization Engagement</a:t>
            </a:r>
            <a:endParaRPr/>
          </a:p>
        </p:txBody>
      </p:sp>
      <p:sp>
        <p:nvSpPr>
          <p:cNvPr id="299" name="Google Shape;299;p36"/>
          <p:cNvSpPr txBox="1"/>
          <p:nvPr>
            <p:ph idx="12" type="sldNum"/>
          </p:nvPr>
        </p:nvSpPr>
        <p:spPr>
          <a:xfrm>
            <a:off x="25417373" y="13989650"/>
            <a:ext cx="1646100" cy="11808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00" name="Google Shape;300;p36"/>
          <p:cNvPicPr preferRelativeResize="0"/>
          <p:nvPr/>
        </p:nvPicPr>
        <p:blipFill rotWithShape="1">
          <a:blip r:embed="rId3">
            <a:alphaModFix/>
          </a:blip>
          <a:srcRect b="21328" l="13188" r="39995" t="26954"/>
          <a:stretch/>
        </p:blipFill>
        <p:spPr>
          <a:xfrm>
            <a:off x="1509188" y="2803181"/>
            <a:ext cx="7026862" cy="4680638"/>
          </a:xfrm>
          <a:prstGeom prst="rect">
            <a:avLst/>
          </a:prstGeom>
          <a:noFill/>
          <a:ln cap="flat" cmpd="sng" w="9525">
            <a:solidFill>
              <a:schemeClr val="dk1"/>
            </a:solidFill>
            <a:prstDash val="solid"/>
            <a:round/>
            <a:headEnd len="sm" w="sm" type="none"/>
            <a:tailEnd len="sm" w="sm" type="none"/>
          </a:ln>
        </p:spPr>
      </p:pic>
      <p:sp>
        <p:nvSpPr>
          <p:cNvPr id="301" name="Google Shape;301;p36"/>
          <p:cNvSpPr txBox="1"/>
          <p:nvPr>
            <p:ph idx="4294967295" type="body"/>
          </p:nvPr>
        </p:nvSpPr>
        <p:spPr>
          <a:xfrm>
            <a:off x="1413844" y="7743638"/>
            <a:ext cx="7217700" cy="1993500"/>
          </a:xfrm>
          <a:prstGeom prst="rect">
            <a:avLst/>
          </a:prstGeom>
        </p:spPr>
        <p:txBody>
          <a:bodyPr anchorCtr="0" anchor="t" bIns="0" lIns="0" spcFirstLastPara="1" rIns="0" wrap="square" tIns="0">
            <a:normAutofit/>
          </a:bodyPr>
          <a:lstStyle/>
          <a:p>
            <a:pPr indent="0" lvl="0" marL="0" rtl="0" algn="ctr">
              <a:lnSpc>
                <a:spcPct val="100000"/>
              </a:lnSpc>
              <a:spcBef>
                <a:spcPts val="0"/>
              </a:spcBef>
              <a:spcAft>
                <a:spcPts val="1500"/>
              </a:spcAft>
              <a:buNone/>
            </a:pPr>
            <a:r>
              <a:rPr lang="en" sz="3300"/>
              <a:t>A total of </a:t>
            </a:r>
            <a:r>
              <a:rPr b="1" lang="en" sz="3300"/>
              <a:t>658 organizations </a:t>
            </a:r>
            <a:r>
              <a:rPr lang="en" sz="3300"/>
              <a:t>participated in the code commits during the past 5 years.</a:t>
            </a:r>
            <a:endParaRPr sz="3600"/>
          </a:p>
        </p:txBody>
      </p:sp>
      <p:pic>
        <p:nvPicPr>
          <p:cNvPr id="302" name="Google Shape;302;p36"/>
          <p:cNvPicPr preferRelativeResize="0"/>
          <p:nvPr/>
        </p:nvPicPr>
        <p:blipFill rotWithShape="1">
          <a:blip r:embed="rId4">
            <a:alphaModFix/>
          </a:blip>
          <a:srcRect b="15252" l="6476" r="7406" t="28238"/>
          <a:stretch/>
        </p:blipFill>
        <p:spPr>
          <a:xfrm>
            <a:off x="10341075" y="2803200"/>
            <a:ext cx="4798787" cy="4680638"/>
          </a:xfrm>
          <a:prstGeom prst="rect">
            <a:avLst/>
          </a:prstGeom>
          <a:noFill/>
          <a:ln cap="flat" cmpd="sng" w="9525">
            <a:solidFill>
              <a:schemeClr val="dk1"/>
            </a:solidFill>
            <a:prstDash val="solid"/>
            <a:round/>
            <a:headEnd len="sm" w="sm" type="none"/>
            <a:tailEnd len="sm" w="sm" type="none"/>
          </a:ln>
        </p:spPr>
      </p:pic>
      <p:sp>
        <p:nvSpPr>
          <p:cNvPr id="303" name="Google Shape;303;p36"/>
          <p:cNvSpPr txBox="1"/>
          <p:nvPr>
            <p:ph idx="4294967295" type="body"/>
          </p:nvPr>
        </p:nvSpPr>
        <p:spPr>
          <a:xfrm>
            <a:off x="10341075" y="7743638"/>
            <a:ext cx="4798800" cy="1993500"/>
          </a:xfrm>
          <a:prstGeom prst="rect">
            <a:avLst/>
          </a:prstGeom>
        </p:spPr>
        <p:txBody>
          <a:bodyPr anchorCtr="0" anchor="t" bIns="0" lIns="0" spcFirstLastPara="1" rIns="0" wrap="square" tIns="0">
            <a:normAutofit/>
          </a:bodyPr>
          <a:lstStyle/>
          <a:p>
            <a:pPr indent="0" lvl="0" marL="0" rtl="0" algn="ctr">
              <a:lnSpc>
                <a:spcPct val="100000"/>
              </a:lnSpc>
              <a:spcBef>
                <a:spcPts val="0"/>
              </a:spcBef>
              <a:spcAft>
                <a:spcPts val="1500"/>
              </a:spcAft>
              <a:buNone/>
            </a:pPr>
            <a:r>
              <a:rPr b="1" lang="en" sz="3300"/>
              <a:t>434 organizations </a:t>
            </a:r>
            <a:r>
              <a:rPr lang="en" sz="3300"/>
              <a:t>participated in the code commits in 2023</a:t>
            </a:r>
            <a:endParaRPr sz="3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7"/>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09" name="Google Shape;309;p37"/>
          <p:cNvSpPr txBox="1"/>
          <p:nvPr>
            <p:ph idx="4294967295" type="title"/>
          </p:nvPr>
        </p:nvSpPr>
        <p:spPr>
          <a:xfrm>
            <a:off x="914400" y="192350"/>
            <a:ext cx="17041200" cy="1784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SzPts val="990"/>
              <a:buNone/>
            </a:pPr>
            <a:r>
              <a:rPr lang="en" sz="4340"/>
              <a:t>Over 14% of the ecosystem’s key projects depend on LF AI &amp; Data</a:t>
            </a:r>
            <a:endParaRPr sz="4340"/>
          </a:p>
          <a:p>
            <a:pPr indent="0" lvl="0" marL="0" rtl="0" algn="l">
              <a:lnSpc>
                <a:spcPct val="115000"/>
              </a:lnSpc>
              <a:spcBef>
                <a:spcPts val="1000"/>
              </a:spcBef>
              <a:spcAft>
                <a:spcPts val="0"/>
              </a:spcAft>
              <a:buSzPts val="990"/>
              <a:buNone/>
            </a:pPr>
            <a:r>
              <a:rPr lang="en" sz="2440">
                <a:latin typeface="Open Sans Medium"/>
                <a:ea typeface="Open Sans Medium"/>
                <a:cs typeface="Open Sans Medium"/>
                <a:sym typeface="Open Sans Medium"/>
              </a:rPr>
              <a:t>for their open governance, safe haven for their assets, infrastructure, and enabling marketing, legal and event services, and staff that is eager to help and support the communities of these various projects  </a:t>
            </a:r>
            <a:endParaRPr sz="2440">
              <a:latin typeface="Open Sans Medium"/>
              <a:ea typeface="Open Sans Medium"/>
              <a:cs typeface="Open Sans Medium"/>
              <a:sym typeface="Open Sans Medium"/>
            </a:endParaRPr>
          </a:p>
        </p:txBody>
      </p:sp>
      <p:pic>
        <p:nvPicPr>
          <p:cNvPr id="310" name="Google Shape;310;p37"/>
          <p:cNvPicPr preferRelativeResize="0"/>
          <p:nvPr/>
        </p:nvPicPr>
        <p:blipFill>
          <a:blip r:embed="rId3">
            <a:alphaModFix/>
          </a:blip>
          <a:stretch>
            <a:fillRect/>
          </a:stretch>
        </p:blipFill>
        <p:spPr>
          <a:xfrm>
            <a:off x="1709550" y="1855100"/>
            <a:ext cx="14159598" cy="75644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38"/>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Industry</a:t>
            </a:r>
            <a:r>
              <a:rPr lang="en"/>
              <a:t> Leaders Host Projects in LF AI &amp; Data</a:t>
            </a:r>
            <a:endParaRPr/>
          </a:p>
        </p:txBody>
      </p:sp>
      <p:sp>
        <p:nvSpPr>
          <p:cNvPr id="317" name="Google Shape;317;p3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18" name="Google Shape;318;p38"/>
          <p:cNvPicPr preferRelativeResize="0"/>
          <p:nvPr/>
        </p:nvPicPr>
        <p:blipFill>
          <a:blip r:embed="rId3">
            <a:alphaModFix/>
          </a:blip>
          <a:stretch>
            <a:fillRect/>
          </a:stretch>
        </p:blipFill>
        <p:spPr>
          <a:xfrm>
            <a:off x="152400" y="2416450"/>
            <a:ext cx="17983201" cy="654174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39"/>
          <p:cNvSpPr/>
          <p:nvPr/>
        </p:nvSpPr>
        <p:spPr>
          <a:xfrm>
            <a:off x="3617626" y="4722237"/>
            <a:ext cx="13329300" cy="1656600"/>
          </a:xfrm>
          <a:prstGeom prst="rect">
            <a:avLst/>
          </a:prstGeom>
          <a:solidFill>
            <a:srgbClr val="F2F2F2"/>
          </a:solidFill>
          <a:ln>
            <a:noFill/>
          </a:ln>
        </p:spPr>
        <p:txBody>
          <a:bodyPr anchorCtr="0" anchor="t" bIns="91400" lIns="182850" spcFirstLastPara="1" rIns="182850" wrap="square" tIns="91400">
            <a:noAutofit/>
          </a:bodyPr>
          <a:lstStyle/>
          <a:p>
            <a:pPr indent="0" lvl="0" marL="0" rtl="0" algn="ctr">
              <a:spcBef>
                <a:spcPts val="0"/>
              </a:spcBef>
              <a:spcAft>
                <a:spcPts val="0"/>
              </a:spcAft>
              <a:buNone/>
            </a:pPr>
            <a:r>
              <a:rPr lang="en" sz="1800">
                <a:latin typeface="Bitter Medium"/>
                <a:ea typeface="Bitter Medium"/>
                <a:cs typeface="Bitter Medium"/>
                <a:sym typeface="Bitter Medium"/>
              </a:rPr>
              <a:t>Trust Management</a:t>
            </a:r>
            <a:endParaRPr sz="1800">
              <a:latin typeface="Bitter Medium"/>
              <a:ea typeface="Bitter Medium"/>
              <a:cs typeface="Bitter Medium"/>
              <a:sym typeface="Bitter Medium"/>
            </a:endParaRPr>
          </a:p>
        </p:txBody>
      </p:sp>
      <p:sp>
        <p:nvSpPr>
          <p:cNvPr id="324" name="Google Shape;324;p39"/>
          <p:cNvSpPr/>
          <p:nvPr/>
        </p:nvSpPr>
        <p:spPr>
          <a:xfrm>
            <a:off x="3617626" y="6960824"/>
            <a:ext cx="13329300" cy="1755000"/>
          </a:xfrm>
          <a:prstGeom prst="rect">
            <a:avLst/>
          </a:prstGeom>
          <a:solidFill>
            <a:srgbClr val="F2F2F2"/>
          </a:solid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 sz="1800">
                <a:solidFill>
                  <a:srgbClr val="000000"/>
                </a:solidFill>
                <a:latin typeface="Bitter Medium"/>
                <a:ea typeface="Bitter Medium"/>
                <a:cs typeface="Bitter Medium"/>
                <a:sym typeface="Bitter Medium"/>
              </a:rPr>
              <a:t>Security Management</a:t>
            </a:r>
            <a:endParaRPr sz="1800">
              <a:latin typeface="Bitter Medium"/>
              <a:ea typeface="Bitter Medium"/>
              <a:cs typeface="Bitter Medium"/>
              <a:sym typeface="Bitter Medium"/>
            </a:endParaRPr>
          </a:p>
        </p:txBody>
      </p:sp>
      <p:sp>
        <p:nvSpPr>
          <p:cNvPr id="325" name="Google Shape;325;p39"/>
          <p:cNvSpPr/>
          <p:nvPr/>
        </p:nvSpPr>
        <p:spPr>
          <a:xfrm>
            <a:off x="3617626" y="2461670"/>
            <a:ext cx="13329300" cy="1656600"/>
          </a:xfrm>
          <a:prstGeom prst="rect">
            <a:avLst/>
          </a:prstGeom>
          <a:solidFill>
            <a:srgbClr val="F2F2F2"/>
          </a:solid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 sz="1800">
                <a:solidFill>
                  <a:srgbClr val="000000"/>
                </a:solidFill>
                <a:latin typeface="Bitter Medium"/>
                <a:ea typeface="Bitter Medium"/>
                <a:cs typeface="Bitter Medium"/>
                <a:sym typeface="Bitter Medium"/>
              </a:rPr>
              <a:t>Data Governance</a:t>
            </a:r>
            <a:endParaRPr sz="1800">
              <a:latin typeface="Bitter Medium"/>
              <a:ea typeface="Bitter Medium"/>
              <a:cs typeface="Bitter Medium"/>
              <a:sym typeface="Bitter Medium"/>
            </a:endParaRPr>
          </a:p>
        </p:txBody>
      </p:sp>
      <p:sp>
        <p:nvSpPr>
          <p:cNvPr id="326" name="Google Shape;326;p39"/>
          <p:cNvSpPr/>
          <p:nvPr/>
        </p:nvSpPr>
        <p:spPr>
          <a:xfrm>
            <a:off x="3823292" y="3147808"/>
            <a:ext cx="17739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cleansing</a:t>
            </a:r>
            <a:endParaRPr>
              <a:latin typeface="Open Sans SemiBold"/>
              <a:ea typeface="Open Sans SemiBold"/>
              <a:cs typeface="Open Sans SemiBold"/>
              <a:sym typeface="Open Sans SemiBold"/>
            </a:endParaRPr>
          </a:p>
        </p:txBody>
      </p:sp>
      <p:sp>
        <p:nvSpPr>
          <p:cNvPr id="327" name="Google Shape;327;p39"/>
          <p:cNvSpPr/>
          <p:nvPr/>
        </p:nvSpPr>
        <p:spPr>
          <a:xfrm>
            <a:off x="7826884" y="3147808"/>
            <a:ext cx="24093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lang="en">
                <a:solidFill>
                  <a:srgbClr val="FFFFFF"/>
                </a:solidFill>
                <a:latin typeface="Open Sans SemiBold"/>
                <a:ea typeface="Open Sans SemiBold"/>
                <a:cs typeface="Open Sans SemiBold"/>
                <a:sym typeface="Open Sans SemiBold"/>
              </a:rPr>
              <a:t>Data analysis &amp; </a:t>
            </a:r>
            <a:r>
              <a:rPr i="0" lang="en" u="none" cap="none" strike="noStrike">
                <a:solidFill>
                  <a:srgbClr val="FFFFFF"/>
                </a:solidFill>
                <a:latin typeface="Open Sans SemiBold"/>
                <a:ea typeface="Open Sans SemiBold"/>
                <a:cs typeface="Open Sans SemiBold"/>
                <a:sym typeface="Open Sans SemiBold"/>
              </a:rPr>
              <a:t>transformation</a:t>
            </a:r>
            <a:endParaRPr>
              <a:latin typeface="Open Sans SemiBold"/>
              <a:ea typeface="Open Sans SemiBold"/>
              <a:cs typeface="Open Sans SemiBold"/>
              <a:sym typeface="Open Sans SemiBold"/>
            </a:endParaRPr>
          </a:p>
        </p:txBody>
      </p:sp>
      <p:sp>
        <p:nvSpPr>
          <p:cNvPr id="328" name="Google Shape;328;p39"/>
          <p:cNvSpPr/>
          <p:nvPr/>
        </p:nvSpPr>
        <p:spPr>
          <a:xfrm>
            <a:off x="10464209" y="3147808"/>
            <a:ext cx="19611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validation</a:t>
            </a:r>
            <a:endParaRPr>
              <a:latin typeface="Open Sans SemiBold"/>
              <a:ea typeface="Open Sans SemiBold"/>
              <a:cs typeface="Open Sans SemiBold"/>
              <a:sym typeface="Open Sans SemiBold"/>
            </a:endParaRPr>
          </a:p>
        </p:txBody>
      </p:sp>
      <p:sp>
        <p:nvSpPr>
          <p:cNvPr id="329" name="Google Shape;329;p39"/>
          <p:cNvSpPr/>
          <p:nvPr/>
        </p:nvSpPr>
        <p:spPr>
          <a:xfrm>
            <a:off x="14653446" y="3147808"/>
            <a:ext cx="20535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splitting</a:t>
            </a:r>
            <a:endParaRPr>
              <a:latin typeface="Open Sans SemiBold"/>
              <a:ea typeface="Open Sans SemiBold"/>
              <a:cs typeface="Open Sans SemiBold"/>
              <a:sym typeface="Open Sans SemiBold"/>
            </a:endParaRPr>
          </a:p>
        </p:txBody>
      </p:sp>
      <p:cxnSp>
        <p:nvCxnSpPr>
          <p:cNvPr id="330" name="Google Shape;330;p39"/>
          <p:cNvCxnSpPr>
            <a:stCxn id="331" idx="3"/>
            <a:endCxn id="327" idx="1"/>
          </p:cNvCxnSpPr>
          <p:nvPr/>
        </p:nvCxnSpPr>
        <p:spPr>
          <a:xfrm>
            <a:off x="7598988" y="3561808"/>
            <a:ext cx="2280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32" name="Google Shape;332;p39"/>
          <p:cNvCxnSpPr>
            <a:stCxn id="327" idx="3"/>
            <a:endCxn id="328" idx="1"/>
          </p:cNvCxnSpPr>
          <p:nvPr/>
        </p:nvCxnSpPr>
        <p:spPr>
          <a:xfrm>
            <a:off x="10236184" y="3561808"/>
            <a:ext cx="2280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33" name="Google Shape;333;p39"/>
          <p:cNvCxnSpPr>
            <a:stCxn id="334" idx="3"/>
            <a:endCxn id="329" idx="1"/>
          </p:cNvCxnSpPr>
          <p:nvPr/>
        </p:nvCxnSpPr>
        <p:spPr>
          <a:xfrm>
            <a:off x="14425852" y="3561808"/>
            <a:ext cx="227700" cy="0"/>
          </a:xfrm>
          <a:prstGeom prst="straightConnector1">
            <a:avLst/>
          </a:prstGeom>
          <a:noFill/>
          <a:ln cap="flat" cmpd="sng" w="9525">
            <a:solidFill>
              <a:srgbClr val="302E45"/>
            </a:solidFill>
            <a:prstDash val="solid"/>
            <a:miter lim="800000"/>
            <a:headEnd len="sm" w="sm" type="none"/>
            <a:tailEnd len="med" w="med" type="triangle"/>
          </a:ln>
        </p:spPr>
      </p:cxnSp>
      <p:sp>
        <p:nvSpPr>
          <p:cNvPr id="335" name="Google Shape;335;p39"/>
          <p:cNvSpPr/>
          <p:nvPr/>
        </p:nvSpPr>
        <p:spPr>
          <a:xfrm>
            <a:off x="953863" y="2551487"/>
            <a:ext cx="1815300" cy="1566600"/>
          </a:xfrm>
          <a:prstGeom prst="rect">
            <a:avLst/>
          </a:prstGeom>
          <a:noFill/>
          <a:ln>
            <a:noFill/>
          </a:ln>
        </p:spPr>
        <p:txBody>
          <a:bodyPr anchorCtr="0" anchor="ctr" bIns="91400" lIns="182850" spcFirstLastPara="1" rIns="182850" wrap="square" tIns="91400">
            <a:noAutofit/>
          </a:bodyPr>
          <a:lstStyle/>
          <a:p>
            <a:pPr indent="0" lvl="0" marL="0" marR="0" rtl="0" algn="r">
              <a:lnSpc>
                <a:spcPct val="100000"/>
              </a:lnSpc>
              <a:spcBef>
                <a:spcPts val="0"/>
              </a:spcBef>
              <a:spcAft>
                <a:spcPts val="0"/>
              </a:spcAft>
              <a:buClr>
                <a:srgbClr val="302E45"/>
              </a:buClr>
              <a:buSzPts val="3200"/>
              <a:buFont typeface="Century Gothic"/>
              <a:buNone/>
            </a:pPr>
            <a:r>
              <a:rPr i="0" lang="en" sz="1800" u="none" cap="none" strike="noStrike">
                <a:solidFill>
                  <a:srgbClr val="302E45"/>
                </a:solidFill>
                <a:latin typeface="Bitter SemiBold"/>
                <a:ea typeface="Bitter SemiBold"/>
                <a:cs typeface="Bitter SemiBold"/>
                <a:sym typeface="Bitter SemiBold"/>
              </a:rPr>
              <a:t>Data</a:t>
            </a:r>
            <a:r>
              <a:rPr lang="en" sz="1800">
                <a:solidFill>
                  <a:srgbClr val="302E45"/>
                </a:solidFill>
                <a:latin typeface="Bitter SemiBold"/>
                <a:ea typeface="Bitter SemiBold"/>
                <a:cs typeface="Bitter SemiBold"/>
                <a:sym typeface="Bitter SemiBold"/>
              </a:rPr>
              <a:t> </a:t>
            </a:r>
            <a:r>
              <a:rPr i="0" lang="en" sz="1800" u="none" cap="none" strike="noStrike">
                <a:solidFill>
                  <a:srgbClr val="302E45"/>
                </a:solidFill>
                <a:latin typeface="Bitter SemiBold"/>
                <a:ea typeface="Bitter SemiBold"/>
                <a:cs typeface="Bitter SemiBold"/>
                <a:sym typeface="Bitter SemiBold"/>
              </a:rPr>
              <a:t>prep</a:t>
            </a:r>
            <a:endParaRPr sz="1800">
              <a:latin typeface="Bitter SemiBold"/>
              <a:ea typeface="Bitter SemiBold"/>
              <a:cs typeface="Bitter SemiBold"/>
              <a:sym typeface="Bitter SemiBold"/>
            </a:endParaRPr>
          </a:p>
        </p:txBody>
      </p:sp>
      <p:sp>
        <p:nvSpPr>
          <p:cNvPr id="336" name="Google Shape;336;p39"/>
          <p:cNvSpPr/>
          <p:nvPr/>
        </p:nvSpPr>
        <p:spPr>
          <a:xfrm>
            <a:off x="3823292" y="5294130"/>
            <a:ext cx="20844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Building</a:t>
            </a:r>
            <a:endParaRPr>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lang="en">
                <a:solidFill>
                  <a:srgbClr val="FFFFFF"/>
                </a:solidFill>
                <a:latin typeface="Open Sans SemiBold"/>
                <a:ea typeface="Open Sans SemiBold"/>
                <a:cs typeface="Open Sans SemiBold"/>
                <a:sym typeface="Open Sans SemiBold"/>
              </a:rPr>
              <a:t>an open source</a:t>
            </a:r>
            <a:r>
              <a:rPr i="0" lang="en" u="none" cap="none" strike="noStrike">
                <a:solidFill>
                  <a:srgbClr val="FFFFFF"/>
                </a:solidFill>
                <a:latin typeface="Open Sans SemiBold"/>
                <a:ea typeface="Open Sans SemiBold"/>
                <a:cs typeface="Open Sans SemiBold"/>
                <a:sym typeface="Open Sans SemiBold"/>
              </a:rPr>
              <a:t> model</a:t>
            </a:r>
            <a:endParaRPr>
              <a:latin typeface="Open Sans SemiBold"/>
              <a:ea typeface="Open Sans SemiBold"/>
              <a:cs typeface="Open Sans SemiBold"/>
              <a:sym typeface="Open Sans SemiBold"/>
            </a:endParaRPr>
          </a:p>
        </p:txBody>
      </p:sp>
      <p:sp>
        <p:nvSpPr>
          <p:cNvPr id="337" name="Google Shape;337;p39"/>
          <p:cNvSpPr/>
          <p:nvPr/>
        </p:nvSpPr>
        <p:spPr>
          <a:xfrm>
            <a:off x="9017004" y="5294130"/>
            <a:ext cx="19860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Model validation</a:t>
            </a:r>
            <a:endParaRPr>
              <a:latin typeface="Open Sans SemiBold"/>
              <a:ea typeface="Open Sans SemiBold"/>
              <a:cs typeface="Open Sans SemiBold"/>
              <a:sym typeface="Open Sans SemiBold"/>
            </a:endParaRPr>
          </a:p>
        </p:txBody>
      </p:sp>
      <p:sp>
        <p:nvSpPr>
          <p:cNvPr id="338" name="Google Shape;338;p39"/>
          <p:cNvSpPr/>
          <p:nvPr/>
        </p:nvSpPr>
        <p:spPr>
          <a:xfrm>
            <a:off x="11592559" y="5294130"/>
            <a:ext cx="20559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Training</a:t>
            </a:r>
            <a:endParaRPr>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at scale</a:t>
            </a:r>
            <a:endParaRPr>
              <a:latin typeface="Open Sans SemiBold"/>
              <a:ea typeface="Open Sans SemiBold"/>
              <a:cs typeface="Open Sans SemiBold"/>
              <a:sym typeface="Open Sans SemiBold"/>
            </a:endParaRPr>
          </a:p>
        </p:txBody>
      </p:sp>
      <p:cxnSp>
        <p:nvCxnSpPr>
          <p:cNvPr id="339" name="Google Shape;339;p39"/>
          <p:cNvCxnSpPr>
            <a:stCxn id="337" idx="3"/>
            <a:endCxn id="338" idx="1"/>
          </p:cNvCxnSpPr>
          <p:nvPr/>
        </p:nvCxnSpPr>
        <p:spPr>
          <a:xfrm>
            <a:off x="11003004" y="5708130"/>
            <a:ext cx="5895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40" name="Google Shape;340;p39"/>
          <p:cNvCxnSpPr>
            <a:stCxn id="336" idx="3"/>
            <a:endCxn id="341" idx="1"/>
          </p:cNvCxnSpPr>
          <p:nvPr/>
        </p:nvCxnSpPr>
        <p:spPr>
          <a:xfrm>
            <a:off x="5907692" y="5708130"/>
            <a:ext cx="492900" cy="0"/>
          </a:xfrm>
          <a:prstGeom prst="straightConnector1">
            <a:avLst/>
          </a:prstGeom>
          <a:noFill/>
          <a:ln cap="flat" cmpd="sng" w="9525">
            <a:solidFill>
              <a:srgbClr val="302E45"/>
            </a:solidFill>
            <a:prstDash val="solid"/>
            <a:miter lim="800000"/>
            <a:headEnd len="sm" w="sm" type="none"/>
            <a:tailEnd len="med" w="med" type="triangle"/>
          </a:ln>
        </p:spPr>
      </p:cxnSp>
      <p:sp>
        <p:nvSpPr>
          <p:cNvPr id="342" name="Google Shape;342;p39"/>
          <p:cNvSpPr/>
          <p:nvPr/>
        </p:nvSpPr>
        <p:spPr>
          <a:xfrm>
            <a:off x="439714" y="4722236"/>
            <a:ext cx="2329500" cy="1656600"/>
          </a:xfrm>
          <a:prstGeom prst="rect">
            <a:avLst/>
          </a:prstGeom>
          <a:noFill/>
          <a:ln>
            <a:noFill/>
          </a:ln>
        </p:spPr>
        <p:txBody>
          <a:bodyPr anchorCtr="0" anchor="ctr" bIns="91400" lIns="182850" spcFirstLastPara="1" rIns="182850" wrap="square" tIns="91400">
            <a:noAutofit/>
          </a:bodyPr>
          <a:lstStyle/>
          <a:p>
            <a:pPr indent="0" lvl="0" marL="0" marR="0" rtl="0" algn="r">
              <a:lnSpc>
                <a:spcPct val="100000"/>
              </a:lnSpc>
              <a:spcBef>
                <a:spcPts val="0"/>
              </a:spcBef>
              <a:spcAft>
                <a:spcPts val="0"/>
              </a:spcAft>
              <a:buClr>
                <a:srgbClr val="302E45"/>
              </a:buClr>
              <a:buSzPts val="3200"/>
              <a:buFont typeface="Century Gothic"/>
              <a:buNone/>
            </a:pPr>
            <a:r>
              <a:rPr i="0" lang="en" sz="1800" u="none" cap="none" strike="noStrike">
                <a:solidFill>
                  <a:srgbClr val="302E45"/>
                </a:solidFill>
                <a:latin typeface="Bitter SemiBold"/>
                <a:ea typeface="Bitter SemiBold"/>
                <a:cs typeface="Bitter SemiBold"/>
                <a:sym typeface="Bitter SemiBold"/>
              </a:rPr>
              <a:t>Model creation</a:t>
            </a:r>
            <a:endParaRPr sz="1800">
              <a:latin typeface="Bitter SemiBold"/>
              <a:ea typeface="Bitter SemiBold"/>
              <a:cs typeface="Bitter SemiBold"/>
              <a:sym typeface="Bitter SemiBold"/>
            </a:endParaRPr>
          </a:p>
        </p:txBody>
      </p:sp>
      <p:grpSp>
        <p:nvGrpSpPr>
          <p:cNvPr id="343" name="Google Shape;343;p39"/>
          <p:cNvGrpSpPr/>
          <p:nvPr/>
        </p:nvGrpSpPr>
        <p:grpSpPr>
          <a:xfrm>
            <a:off x="3860599" y="7555966"/>
            <a:ext cx="12358593" cy="979660"/>
            <a:chOff x="2330209" y="2828667"/>
            <a:chExt cx="8538478" cy="875400"/>
          </a:xfrm>
        </p:grpSpPr>
        <p:sp>
          <p:nvSpPr>
            <p:cNvPr id="344" name="Google Shape;344;p39"/>
            <p:cNvSpPr/>
            <p:nvPr/>
          </p:nvSpPr>
          <p:spPr>
            <a:xfrm>
              <a:off x="2330209" y="2900620"/>
              <a:ext cx="1354200" cy="731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Deploying</a:t>
              </a:r>
              <a:endParaRPr>
                <a:latin typeface="Open Sans SemiBold"/>
                <a:ea typeface="Open Sans SemiBold"/>
                <a:cs typeface="Open Sans SemiBold"/>
                <a:sym typeface="Open Sans SemiBold"/>
              </a:endParaRPr>
            </a:p>
          </p:txBody>
        </p:sp>
        <p:sp>
          <p:nvSpPr>
            <p:cNvPr id="345" name="Google Shape;345;p39"/>
            <p:cNvSpPr/>
            <p:nvPr/>
          </p:nvSpPr>
          <p:spPr>
            <a:xfrm>
              <a:off x="4520518" y="2900620"/>
              <a:ext cx="1336800" cy="731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Serving</a:t>
              </a:r>
              <a:endParaRPr>
                <a:latin typeface="Open Sans SemiBold"/>
                <a:ea typeface="Open Sans SemiBold"/>
                <a:cs typeface="Open Sans SemiBold"/>
                <a:sym typeface="Open Sans SemiBold"/>
              </a:endParaRPr>
            </a:p>
          </p:txBody>
        </p:sp>
        <p:sp>
          <p:nvSpPr>
            <p:cNvPr id="346" name="Google Shape;346;p39"/>
            <p:cNvSpPr/>
            <p:nvPr/>
          </p:nvSpPr>
          <p:spPr>
            <a:xfrm>
              <a:off x="6876754" y="2828667"/>
              <a:ext cx="1336800" cy="875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2900"/>
                <a:buFont typeface="Century Gothic"/>
                <a:buNone/>
              </a:pPr>
              <a:r>
                <a:rPr i="0" lang="en" u="none" cap="none" strike="noStrike">
                  <a:solidFill>
                    <a:srgbClr val="FFFFFF"/>
                  </a:solidFill>
                  <a:latin typeface="Open Sans SemiBold"/>
                  <a:ea typeface="Open Sans SemiBold"/>
                  <a:cs typeface="Open Sans SemiBold"/>
                  <a:sym typeface="Open Sans SemiBold"/>
                </a:rPr>
                <a:t>Monitoring &amp; Logging +</a:t>
              </a:r>
              <a:endParaRPr>
                <a:latin typeface="Open Sans SemiBold"/>
                <a:ea typeface="Open Sans SemiBold"/>
                <a:cs typeface="Open Sans SemiBold"/>
                <a:sym typeface="Open Sans SemiBold"/>
              </a:endParaRPr>
            </a:p>
            <a:p>
              <a:pPr indent="0" lvl="0" marL="0" marR="0" rtl="0" algn="ctr">
                <a:spcBef>
                  <a:spcPts val="0"/>
                </a:spcBef>
                <a:spcAft>
                  <a:spcPts val="0"/>
                </a:spcAft>
                <a:buNone/>
              </a:pPr>
              <a:r>
                <a:rPr lang="en">
                  <a:solidFill>
                    <a:srgbClr val="FFFFFF"/>
                  </a:solidFill>
                  <a:latin typeface="Open Sans SemiBold"/>
                  <a:ea typeface="Open Sans SemiBold"/>
                  <a:cs typeface="Open Sans SemiBold"/>
                  <a:sym typeface="Open Sans SemiBold"/>
                </a:rPr>
                <a:t>Explainability</a:t>
              </a:r>
              <a:endParaRPr>
                <a:solidFill>
                  <a:srgbClr val="FFFFFF"/>
                </a:solidFill>
                <a:latin typeface="Open Sans SemiBold"/>
                <a:ea typeface="Open Sans SemiBold"/>
                <a:cs typeface="Open Sans SemiBold"/>
                <a:sym typeface="Open Sans SemiBold"/>
              </a:endParaRPr>
            </a:p>
          </p:txBody>
        </p:sp>
        <p:sp>
          <p:nvSpPr>
            <p:cNvPr id="347" name="Google Shape;347;p39"/>
            <p:cNvSpPr/>
            <p:nvPr/>
          </p:nvSpPr>
          <p:spPr>
            <a:xfrm>
              <a:off x="9072287" y="2900620"/>
              <a:ext cx="1796400" cy="731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sz="1600" u="none" cap="none" strike="noStrike">
                  <a:solidFill>
                    <a:srgbClr val="FFFFFF"/>
                  </a:solidFill>
                  <a:latin typeface="Open Sans SemiBold"/>
                  <a:ea typeface="Open Sans SemiBold"/>
                  <a:cs typeface="Open Sans SemiBold"/>
                  <a:sym typeface="Open Sans SemiBold"/>
                </a:rPr>
                <a:t>Fine tune &amp; improvements</a:t>
              </a:r>
              <a:endParaRPr sz="1600">
                <a:latin typeface="Open Sans SemiBold"/>
                <a:ea typeface="Open Sans SemiBold"/>
                <a:cs typeface="Open Sans SemiBold"/>
                <a:sym typeface="Open Sans SemiBold"/>
              </a:endParaRPr>
            </a:p>
          </p:txBody>
        </p:sp>
        <p:cxnSp>
          <p:nvCxnSpPr>
            <p:cNvPr id="348" name="Google Shape;348;p39"/>
            <p:cNvCxnSpPr>
              <a:stCxn id="346" idx="3"/>
              <a:endCxn id="347" idx="1"/>
            </p:cNvCxnSpPr>
            <p:nvPr/>
          </p:nvCxnSpPr>
          <p:spPr>
            <a:xfrm>
              <a:off x="8213554" y="3266367"/>
              <a:ext cx="8586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49" name="Google Shape;349;p39"/>
            <p:cNvCxnSpPr>
              <a:stCxn id="345" idx="3"/>
              <a:endCxn id="346" idx="1"/>
            </p:cNvCxnSpPr>
            <p:nvPr/>
          </p:nvCxnSpPr>
          <p:spPr>
            <a:xfrm>
              <a:off x="5857318" y="3266320"/>
              <a:ext cx="10194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50" name="Google Shape;350;p39"/>
            <p:cNvCxnSpPr>
              <a:stCxn id="344" idx="3"/>
              <a:endCxn id="345" idx="1"/>
            </p:cNvCxnSpPr>
            <p:nvPr/>
          </p:nvCxnSpPr>
          <p:spPr>
            <a:xfrm>
              <a:off x="3684409" y="3266320"/>
              <a:ext cx="836100" cy="0"/>
            </a:xfrm>
            <a:prstGeom prst="straightConnector1">
              <a:avLst/>
            </a:prstGeom>
            <a:noFill/>
            <a:ln cap="flat" cmpd="sng" w="9525">
              <a:solidFill>
                <a:srgbClr val="302E45"/>
              </a:solidFill>
              <a:prstDash val="solid"/>
              <a:miter lim="800000"/>
              <a:headEnd len="sm" w="sm" type="none"/>
              <a:tailEnd len="med" w="med" type="triangle"/>
            </a:ln>
          </p:spPr>
        </p:cxnSp>
      </p:grpSp>
      <p:sp>
        <p:nvSpPr>
          <p:cNvPr id="351" name="Google Shape;351;p39"/>
          <p:cNvSpPr/>
          <p:nvPr/>
        </p:nvSpPr>
        <p:spPr>
          <a:xfrm>
            <a:off x="1538474" y="6960820"/>
            <a:ext cx="1230600" cy="1813500"/>
          </a:xfrm>
          <a:prstGeom prst="rect">
            <a:avLst/>
          </a:prstGeom>
          <a:noFill/>
          <a:ln>
            <a:noFill/>
          </a:ln>
        </p:spPr>
        <p:txBody>
          <a:bodyPr anchorCtr="0" anchor="ctr" bIns="91400" lIns="182850" spcFirstLastPara="1" rIns="182850" wrap="square" tIns="91400">
            <a:noAutofit/>
          </a:bodyPr>
          <a:lstStyle/>
          <a:p>
            <a:pPr indent="0" lvl="0" marL="0" marR="0" rtl="0" algn="r">
              <a:lnSpc>
                <a:spcPct val="100000"/>
              </a:lnSpc>
              <a:spcBef>
                <a:spcPts val="0"/>
              </a:spcBef>
              <a:spcAft>
                <a:spcPts val="0"/>
              </a:spcAft>
              <a:buClr>
                <a:srgbClr val="302E45"/>
              </a:buClr>
              <a:buSzPts val="3200"/>
              <a:buFont typeface="Century Gothic"/>
              <a:buNone/>
            </a:pPr>
            <a:r>
              <a:rPr i="0" lang="en" sz="1800" u="none" cap="none" strike="noStrike">
                <a:solidFill>
                  <a:srgbClr val="302E45"/>
                </a:solidFill>
                <a:latin typeface="Bitter SemiBold"/>
                <a:ea typeface="Bitter SemiBold"/>
                <a:cs typeface="Bitter SemiBold"/>
                <a:sym typeface="Bitter SemiBold"/>
              </a:rPr>
              <a:t>Rollout</a:t>
            </a:r>
            <a:endParaRPr sz="1800">
              <a:latin typeface="Bitter SemiBold"/>
              <a:ea typeface="Bitter SemiBold"/>
              <a:cs typeface="Bitter SemiBold"/>
              <a:sym typeface="Bitter SemiBold"/>
            </a:endParaRPr>
          </a:p>
        </p:txBody>
      </p:sp>
      <p:cxnSp>
        <p:nvCxnSpPr>
          <p:cNvPr id="352" name="Google Shape;352;p39"/>
          <p:cNvCxnSpPr>
            <a:stCxn id="329" idx="3"/>
            <a:endCxn id="336" idx="1"/>
          </p:cNvCxnSpPr>
          <p:nvPr/>
        </p:nvCxnSpPr>
        <p:spPr>
          <a:xfrm flipH="1">
            <a:off x="3823146" y="3561808"/>
            <a:ext cx="12883800" cy="2146200"/>
          </a:xfrm>
          <a:prstGeom prst="bentConnector5">
            <a:avLst>
              <a:gd fmla="val -3414" name="adj1"/>
              <a:gd fmla="val 40185" name="adj2"/>
              <a:gd fmla="val 102566" name="adj3"/>
            </a:avLst>
          </a:prstGeom>
          <a:noFill/>
          <a:ln cap="flat" cmpd="sng" w="9525">
            <a:solidFill>
              <a:srgbClr val="302E45"/>
            </a:solidFill>
            <a:prstDash val="solid"/>
            <a:miter lim="800000"/>
            <a:headEnd len="sm" w="sm" type="none"/>
            <a:tailEnd len="med" w="med" type="triangle"/>
          </a:ln>
        </p:spPr>
      </p:cxnSp>
      <p:sp>
        <p:nvSpPr>
          <p:cNvPr id="341" name="Google Shape;341;p39"/>
          <p:cNvSpPr/>
          <p:nvPr/>
        </p:nvSpPr>
        <p:spPr>
          <a:xfrm>
            <a:off x="6400724" y="5294130"/>
            <a:ext cx="20571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Training</a:t>
            </a:r>
            <a:endParaRPr>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lang="en">
                <a:solidFill>
                  <a:srgbClr val="FFFFFF"/>
                </a:solidFill>
                <a:latin typeface="Open Sans SemiBold"/>
                <a:ea typeface="Open Sans SemiBold"/>
                <a:cs typeface="Open Sans SemiBold"/>
                <a:sym typeface="Open Sans SemiBold"/>
              </a:rPr>
              <a:t>O</a:t>
            </a:r>
            <a:r>
              <a:rPr i="0" lang="en" u="none" cap="none" strike="noStrike">
                <a:solidFill>
                  <a:srgbClr val="FFFFFF"/>
                </a:solidFill>
                <a:latin typeface="Open Sans SemiBold"/>
                <a:ea typeface="Open Sans SemiBold"/>
                <a:cs typeface="Open Sans SemiBold"/>
                <a:sym typeface="Open Sans SemiBold"/>
              </a:rPr>
              <a:t>ptimization</a:t>
            </a:r>
            <a:endParaRPr i="0" u="none" cap="none" strike="noStrike">
              <a:solidFill>
                <a:srgbClr val="FFFFFF"/>
              </a:solidFill>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lang="en" sz="1100">
                <a:solidFill>
                  <a:srgbClr val="FFFFFF"/>
                </a:solidFill>
                <a:latin typeface="Open Sans SemiBold"/>
                <a:ea typeface="Open Sans SemiBold"/>
                <a:cs typeface="Open Sans SemiBold"/>
                <a:sym typeface="Open Sans SemiBold"/>
              </a:rPr>
              <a:t>(incl. compute optimal</a:t>
            </a:r>
            <a:r>
              <a:rPr lang="en">
                <a:solidFill>
                  <a:srgbClr val="FFFFFF"/>
                </a:solidFill>
                <a:latin typeface="Open Sans SemiBold"/>
                <a:ea typeface="Open Sans SemiBold"/>
                <a:cs typeface="Open Sans SemiBold"/>
                <a:sym typeface="Open Sans SemiBold"/>
              </a:rPr>
              <a:t>)</a:t>
            </a:r>
            <a:endParaRPr>
              <a:solidFill>
                <a:srgbClr val="FFFFFF"/>
              </a:solidFill>
              <a:latin typeface="Open Sans SemiBold"/>
              <a:ea typeface="Open Sans SemiBold"/>
              <a:cs typeface="Open Sans SemiBold"/>
              <a:sym typeface="Open Sans SemiBold"/>
            </a:endParaRPr>
          </a:p>
        </p:txBody>
      </p:sp>
      <p:sp>
        <p:nvSpPr>
          <p:cNvPr id="353" name="Google Shape;353;p39"/>
          <p:cNvSpPr/>
          <p:nvPr/>
        </p:nvSpPr>
        <p:spPr>
          <a:xfrm>
            <a:off x="14237789" y="5341061"/>
            <a:ext cx="2608800" cy="7554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a:solidFill>
                  <a:srgbClr val="FFFFFF"/>
                </a:solidFill>
                <a:latin typeface="Open Sans"/>
                <a:ea typeface="Open Sans"/>
                <a:cs typeface="Open Sans"/>
                <a:sym typeface="Open Sans"/>
              </a:rPr>
              <a:t>Open Source Model</a:t>
            </a:r>
            <a:endParaRPr b="1">
              <a:latin typeface="Open Sans"/>
              <a:ea typeface="Open Sans"/>
              <a:cs typeface="Open Sans"/>
              <a:sym typeface="Open Sans"/>
            </a:endParaRPr>
          </a:p>
        </p:txBody>
      </p:sp>
      <p:sp>
        <p:nvSpPr>
          <p:cNvPr id="354" name="Google Shape;354;p39"/>
          <p:cNvSpPr/>
          <p:nvPr/>
        </p:nvSpPr>
        <p:spPr>
          <a:xfrm>
            <a:off x="7000402" y="8239048"/>
            <a:ext cx="1961100" cy="535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sz="1200">
                <a:solidFill>
                  <a:srgbClr val="FFFFFF"/>
                </a:solidFill>
                <a:latin typeface="Open Sans"/>
                <a:ea typeface="Open Sans"/>
                <a:cs typeface="Open Sans"/>
                <a:sym typeface="Open Sans"/>
              </a:rPr>
              <a:t>Open Source  Model</a:t>
            </a:r>
            <a:endParaRPr b="1" sz="1200">
              <a:latin typeface="Open Sans"/>
              <a:ea typeface="Open Sans"/>
              <a:cs typeface="Open Sans"/>
              <a:sym typeface="Open Sans"/>
            </a:endParaRPr>
          </a:p>
        </p:txBody>
      </p:sp>
      <p:cxnSp>
        <p:nvCxnSpPr>
          <p:cNvPr id="355" name="Google Shape;355;p39"/>
          <p:cNvCxnSpPr>
            <a:stCxn id="341" idx="3"/>
            <a:endCxn id="337" idx="1"/>
          </p:cNvCxnSpPr>
          <p:nvPr/>
        </p:nvCxnSpPr>
        <p:spPr>
          <a:xfrm>
            <a:off x="8457824" y="5708130"/>
            <a:ext cx="559200" cy="0"/>
          </a:xfrm>
          <a:prstGeom prst="straightConnector1">
            <a:avLst/>
          </a:prstGeom>
          <a:noFill/>
          <a:ln cap="flat" cmpd="sng" w="9525">
            <a:solidFill>
              <a:srgbClr val="302E45"/>
            </a:solidFill>
            <a:prstDash val="solid"/>
            <a:miter lim="800000"/>
            <a:headEnd len="sm" w="sm" type="none"/>
            <a:tailEnd len="med" w="med" type="triangle"/>
          </a:ln>
        </p:spPr>
      </p:cxnSp>
      <p:sp>
        <p:nvSpPr>
          <p:cNvPr id="356" name="Google Shape;356;p39"/>
          <p:cNvSpPr/>
          <p:nvPr/>
        </p:nvSpPr>
        <p:spPr>
          <a:xfrm>
            <a:off x="3823292" y="2324100"/>
            <a:ext cx="1815300" cy="828000"/>
          </a:xfrm>
          <a:prstGeom prst="downArrow">
            <a:avLst>
              <a:gd fmla="val 50000" name="adj1"/>
              <a:gd fmla="val 50000" name="adj2"/>
            </a:avLst>
          </a:prstGeom>
          <a:solidFill>
            <a:schemeClr val="accent4"/>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sz="1200">
                <a:solidFill>
                  <a:srgbClr val="FFFFFF"/>
                </a:solidFill>
                <a:latin typeface="Open Sans"/>
                <a:ea typeface="Open Sans"/>
                <a:cs typeface="Open Sans"/>
                <a:sym typeface="Open Sans"/>
              </a:rPr>
              <a:t>Open Source Data</a:t>
            </a:r>
            <a:endParaRPr b="1" sz="1200">
              <a:latin typeface="Open Sans"/>
              <a:ea typeface="Open Sans"/>
              <a:cs typeface="Open Sans"/>
              <a:sym typeface="Open Sans"/>
            </a:endParaRPr>
          </a:p>
        </p:txBody>
      </p:sp>
      <p:sp>
        <p:nvSpPr>
          <p:cNvPr id="357" name="Google Shape;357;p39"/>
          <p:cNvSpPr/>
          <p:nvPr/>
        </p:nvSpPr>
        <p:spPr>
          <a:xfrm>
            <a:off x="7098802" y="6809380"/>
            <a:ext cx="1815300" cy="828000"/>
          </a:xfrm>
          <a:prstGeom prst="downArrow">
            <a:avLst>
              <a:gd fmla="val 50000" name="adj1"/>
              <a:gd fmla="val 50000" name="adj2"/>
            </a:avLst>
          </a:prstGeom>
          <a:solidFill>
            <a:schemeClr val="accent4"/>
          </a:solidFill>
          <a:ln>
            <a:noFill/>
          </a:ln>
        </p:spPr>
        <p:txBody>
          <a:bodyPr anchorCtr="0" anchor="ctr" bIns="91400" lIns="182850" spcFirstLastPara="1" rIns="182850" wrap="square" tIns="91400">
            <a:noAutofit/>
          </a:bodyPr>
          <a:lstStyle/>
          <a:p>
            <a:pPr indent="0" lvl="0" marL="0" rtl="0" algn="ctr">
              <a:spcBef>
                <a:spcPts val="0"/>
              </a:spcBef>
              <a:spcAft>
                <a:spcPts val="0"/>
              </a:spcAft>
              <a:buClr>
                <a:schemeClr val="dk1"/>
              </a:buClr>
              <a:buFont typeface="Arial"/>
              <a:buNone/>
            </a:pPr>
            <a:r>
              <a:rPr b="1" lang="en" sz="1200">
                <a:solidFill>
                  <a:schemeClr val="lt1"/>
                </a:solidFill>
                <a:latin typeface="Open Sans"/>
                <a:ea typeface="Open Sans"/>
                <a:cs typeface="Open Sans"/>
                <a:sym typeface="Open Sans"/>
              </a:rPr>
              <a:t>Open Source Data</a:t>
            </a:r>
            <a:endParaRPr b="1" sz="1200"/>
          </a:p>
        </p:txBody>
      </p:sp>
      <p:sp>
        <p:nvSpPr>
          <p:cNvPr id="331" name="Google Shape;331;p39"/>
          <p:cNvSpPr/>
          <p:nvPr/>
        </p:nvSpPr>
        <p:spPr>
          <a:xfrm>
            <a:off x="5825088" y="3147808"/>
            <a:ext cx="17739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ingestion</a:t>
            </a:r>
            <a:endParaRPr>
              <a:latin typeface="Open Sans SemiBold"/>
              <a:ea typeface="Open Sans SemiBold"/>
              <a:cs typeface="Open Sans SemiBold"/>
              <a:sym typeface="Open Sans SemiBold"/>
            </a:endParaRPr>
          </a:p>
        </p:txBody>
      </p:sp>
      <p:cxnSp>
        <p:nvCxnSpPr>
          <p:cNvPr id="358" name="Google Shape;358;p39"/>
          <p:cNvCxnSpPr>
            <a:stCxn id="326" idx="3"/>
            <a:endCxn id="331" idx="1"/>
          </p:cNvCxnSpPr>
          <p:nvPr/>
        </p:nvCxnSpPr>
        <p:spPr>
          <a:xfrm>
            <a:off x="5597192" y="3561808"/>
            <a:ext cx="2280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59" name="Google Shape;359;p39"/>
          <p:cNvCxnSpPr/>
          <p:nvPr/>
        </p:nvCxnSpPr>
        <p:spPr>
          <a:xfrm rot="10800000">
            <a:off x="3823300" y="5844359"/>
            <a:ext cx="12398700" cy="2338500"/>
          </a:xfrm>
          <a:prstGeom prst="bentConnector5">
            <a:avLst>
              <a:gd fmla="val -7357" name="adj1"/>
              <a:gd fmla="val -31850" name="adj2"/>
              <a:gd fmla="val 102667" name="adj3"/>
            </a:avLst>
          </a:prstGeom>
          <a:noFill/>
          <a:ln cap="flat" cmpd="sng" w="9525">
            <a:solidFill>
              <a:srgbClr val="302E45"/>
            </a:solidFill>
            <a:prstDash val="solid"/>
            <a:miter lim="800000"/>
            <a:headEnd len="sm" w="sm" type="none"/>
            <a:tailEnd len="med" w="med" type="triangle"/>
          </a:ln>
        </p:spPr>
      </p:cxnSp>
      <p:sp>
        <p:nvSpPr>
          <p:cNvPr id="360" name="Google Shape;360;p39"/>
          <p:cNvSpPr/>
          <p:nvPr/>
        </p:nvSpPr>
        <p:spPr>
          <a:xfrm>
            <a:off x="5597393" y="8290117"/>
            <a:ext cx="841800" cy="377700"/>
          </a:xfrm>
          <a:prstGeom prst="rect">
            <a:avLst/>
          </a:prstGeom>
          <a:solidFill>
            <a:srgbClr val="0070C0"/>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a:solidFill>
                  <a:srgbClr val="FFFFFF"/>
                </a:solidFill>
                <a:latin typeface="Open Sans"/>
                <a:ea typeface="Open Sans"/>
                <a:cs typeface="Open Sans"/>
                <a:sym typeface="Open Sans"/>
              </a:rPr>
              <a:t>Edge</a:t>
            </a:r>
            <a:endParaRPr b="1">
              <a:latin typeface="Open Sans"/>
              <a:ea typeface="Open Sans"/>
              <a:cs typeface="Open Sans"/>
              <a:sym typeface="Open Sans"/>
            </a:endParaRPr>
          </a:p>
        </p:txBody>
      </p:sp>
      <p:sp>
        <p:nvSpPr>
          <p:cNvPr id="361" name="Google Shape;361;p39"/>
          <p:cNvSpPr/>
          <p:nvPr/>
        </p:nvSpPr>
        <p:spPr>
          <a:xfrm>
            <a:off x="4710344" y="8290139"/>
            <a:ext cx="710700" cy="377700"/>
          </a:xfrm>
          <a:prstGeom prst="rect">
            <a:avLst/>
          </a:prstGeom>
          <a:solidFill>
            <a:srgbClr val="0070C0"/>
          </a:solidFill>
          <a:ln>
            <a:noFill/>
          </a:ln>
        </p:spPr>
        <p:txBody>
          <a:bodyPr anchorCtr="0" anchor="ctr" bIns="91400" lIns="0" spcFirstLastPara="1" rIns="0" wrap="square" tIns="91400">
            <a:noAutofit/>
          </a:bodyPr>
          <a:lstStyle/>
          <a:p>
            <a:pPr indent="0" lvl="0" marL="0" marR="0" rtl="0" algn="ctr">
              <a:spcBef>
                <a:spcPts val="0"/>
              </a:spcBef>
              <a:spcAft>
                <a:spcPts val="0"/>
              </a:spcAft>
              <a:buNone/>
            </a:pPr>
            <a:r>
              <a:rPr b="1" lang="en">
                <a:solidFill>
                  <a:srgbClr val="FFFFFF"/>
                </a:solidFill>
                <a:latin typeface="Century Gothic"/>
                <a:ea typeface="Century Gothic"/>
                <a:cs typeface="Century Gothic"/>
                <a:sym typeface="Century Gothic"/>
              </a:rPr>
              <a:t>Cloud</a:t>
            </a:r>
            <a:endParaRPr b="1"/>
          </a:p>
        </p:txBody>
      </p:sp>
      <p:sp>
        <p:nvSpPr>
          <p:cNvPr id="362" name="Google Shape;362;p39"/>
          <p:cNvSpPr/>
          <p:nvPr/>
        </p:nvSpPr>
        <p:spPr>
          <a:xfrm rot="-5400000">
            <a:off x="-56638" y="5276501"/>
            <a:ext cx="6253500" cy="624600"/>
          </a:xfrm>
          <a:prstGeom prst="rect">
            <a:avLst/>
          </a:prstGeom>
          <a:solidFill>
            <a:schemeClr val="accent2"/>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sz="2400">
                <a:solidFill>
                  <a:srgbClr val="FFFFFF"/>
                </a:solidFill>
                <a:latin typeface="Bitter"/>
                <a:ea typeface="Bitter"/>
                <a:cs typeface="Bitter"/>
                <a:sym typeface="Bitter"/>
              </a:rPr>
              <a:t>Open Source </a:t>
            </a:r>
            <a:r>
              <a:rPr lang="en" sz="2400">
                <a:solidFill>
                  <a:srgbClr val="FFFFFF"/>
                </a:solidFill>
                <a:latin typeface="Bitter SemiBold"/>
                <a:ea typeface="Bitter SemiBold"/>
                <a:cs typeface="Bitter SemiBold"/>
                <a:sym typeface="Bitter SemiBold"/>
              </a:rPr>
              <a:t>Marketplace</a:t>
            </a:r>
            <a:endParaRPr sz="2400">
              <a:solidFill>
                <a:srgbClr val="FFFFFF"/>
              </a:solidFill>
              <a:latin typeface="Bitter SemiBold"/>
              <a:ea typeface="Bitter SemiBold"/>
              <a:cs typeface="Bitter SemiBold"/>
              <a:sym typeface="Bitter SemiBold"/>
            </a:endParaRPr>
          </a:p>
        </p:txBody>
      </p:sp>
      <p:sp>
        <p:nvSpPr>
          <p:cNvPr id="334" name="Google Shape;334;p39"/>
          <p:cNvSpPr/>
          <p:nvPr/>
        </p:nvSpPr>
        <p:spPr>
          <a:xfrm>
            <a:off x="12652852" y="3147808"/>
            <a:ext cx="17730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lang="en">
                <a:solidFill>
                  <a:srgbClr val="FFFFFF"/>
                </a:solidFill>
                <a:latin typeface="Open Sans SemiBold"/>
                <a:ea typeface="Open Sans SemiBold"/>
                <a:cs typeface="Open Sans SemiBold"/>
                <a:sym typeface="Open Sans SemiBold"/>
              </a:rPr>
              <a:t>Feature Engineering</a:t>
            </a:r>
            <a:endParaRPr>
              <a:latin typeface="Open Sans SemiBold"/>
              <a:ea typeface="Open Sans SemiBold"/>
              <a:cs typeface="Open Sans SemiBold"/>
              <a:sym typeface="Open Sans SemiBold"/>
            </a:endParaRPr>
          </a:p>
        </p:txBody>
      </p:sp>
      <p:cxnSp>
        <p:nvCxnSpPr>
          <p:cNvPr id="363" name="Google Shape;363;p39"/>
          <p:cNvCxnSpPr>
            <a:stCxn id="328" idx="3"/>
            <a:endCxn id="334" idx="1"/>
          </p:cNvCxnSpPr>
          <p:nvPr/>
        </p:nvCxnSpPr>
        <p:spPr>
          <a:xfrm>
            <a:off x="12425309" y="3561808"/>
            <a:ext cx="227400" cy="0"/>
          </a:xfrm>
          <a:prstGeom prst="straightConnector1">
            <a:avLst/>
          </a:prstGeom>
          <a:noFill/>
          <a:ln cap="flat" cmpd="sng" w="9525">
            <a:solidFill>
              <a:srgbClr val="302E45"/>
            </a:solidFill>
            <a:prstDash val="solid"/>
            <a:miter lim="800000"/>
            <a:headEnd len="sm" w="sm" type="none"/>
            <a:tailEnd len="med" w="med" type="triangle"/>
          </a:ln>
        </p:spPr>
      </p:cxnSp>
      <p:sp>
        <p:nvSpPr>
          <p:cNvPr id="364" name="Google Shape;364;p39"/>
          <p:cNvSpPr txBox="1"/>
          <p:nvPr/>
        </p:nvSpPr>
        <p:spPr>
          <a:xfrm>
            <a:off x="16358478" y="9083303"/>
            <a:ext cx="1017600" cy="729900"/>
          </a:xfrm>
          <a:prstGeom prst="rect">
            <a:avLst/>
          </a:prstGeom>
          <a:noFill/>
          <a:ln>
            <a:noFill/>
          </a:ln>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365" name="Google Shape;365;p39"/>
          <p:cNvSpPr txBox="1"/>
          <p:nvPr/>
        </p:nvSpPr>
        <p:spPr>
          <a:xfrm>
            <a:off x="914400" y="833100"/>
            <a:ext cx="17041200" cy="1145400"/>
          </a:xfrm>
          <a:prstGeom prst="rect">
            <a:avLst/>
          </a:prstGeom>
          <a:noFill/>
          <a:ln>
            <a:noFill/>
          </a:ln>
        </p:spPr>
        <p:txBody>
          <a:bodyPr anchorCtr="0" anchor="t" bIns="0" lIns="0" spcFirstLastPara="1" rIns="0" wrap="square" tIns="0">
            <a:normAutofit/>
          </a:bodyPr>
          <a:lstStyle/>
          <a:p>
            <a:pPr indent="0" lvl="0" marL="0" rtl="0" algn="l">
              <a:lnSpc>
                <a:spcPct val="115000"/>
              </a:lnSpc>
              <a:spcBef>
                <a:spcPts val="0"/>
              </a:spcBef>
              <a:spcAft>
                <a:spcPts val="0"/>
              </a:spcAft>
              <a:buSzPts val="688"/>
              <a:buNone/>
            </a:pPr>
            <a:r>
              <a:rPr lang="en" sz="3400">
                <a:latin typeface="Bitter Medium"/>
                <a:ea typeface="Bitter Medium"/>
                <a:cs typeface="Bitter Medium"/>
                <a:sym typeface="Bitter Medium"/>
              </a:rPr>
              <a:t>With 50 Hosted Technical Projects, </a:t>
            </a:r>
            <a:r>
              <a:rPr lang="en" sz="3400">
                <a:solidFill>
                  <a:srgbClr val="000000"/>
                </a:solidFill>
                <a:latin typeface="Bitter Medium"/>
                <a:ea typeface="Bitter Medium"/>
                <a:cs typeface="Bitter Medium"/>
                <a:sym typeface="Bitter Medium"/>
              </a:rPr>
              <a:t>LF AI &amp; Data </a:t>
            </a:r>
            <a:r>
              <a:rPr lang="en" sz="3400">
                <a:latin typeface="Bitter Medium"/>
                <a:ea typeface="Bitter Medium"/>
                <a:cs typeface="Bitter Medium"/>
                <a:sym typeface="Bitter Medium"/>
              </a:rPr>
              <a:t>offers all required open source software and elements required to build and manage an end-to-end </a:t>
            </a:r>
            <a:r>
              <a:rPr lang="en" sz="3400">
                <a:solidFill>
                  <a:srgbClr val="000000"/>
                </a:solidFill>
                <a:latin typeface="Bitter Medium"/>
                <a:ea typeface="Bitter Medium"/>
                <a:cs typeface="Bitter Medium"/>
                <a:sym typeface="Bitter Medium"/>
              </a:rPr>
              <a:t>ML Workflow</a:t>
            </a:r>
            <a:endParaRPr sz="3400">
              <a:solidFill>
                <a:srgbClr val="000000"/>
              </a:solidFill>
              <a:latin typeface="Bitter Medium"/>
              <a:ea typeface="Bitter Medium"/>
              <a:cs typeface="Bitter Medium"/>
              <a:sym typeface="Bitter Medium"/>
            </a:endParaRPr>
          </a:p>
        </p:txBody>
      </p:sp>
      <p:cxnSp>
        <p:nvCxnSpPr>
          <p:cNvPr id="366" name="Google Shape;366;p39"/>
          <p:cNvCxnSpPr>
            <a:endCxn id="353" idx="2"/>
          </p:cNvCxnSpPr>
          <p:nvPr/>
        </p:nvCxnSpPr>
        <p:spPr>
          <a:xfrm>
            <a:off x="13399589" y="5718761"/>
            <a:ext cx="838200" cy="0"/>
          </a:xfrm>
          <a:prstGeom prst="straightConnector1">
            <a:avLst/>
          </a:prstGeom>
          <a:noFill/>
          <a:ln cap="flat" cmpd="sng" w="9525">
            <a:solidFill>
              <a:srgbClr val="302E45"/>
            </a:solidFill>
            <a:prstDash val="solid"/>
            <a:miter lim="800000"/>
            <a:headEnd len="sm" w="sm"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70" name="Shape 370"/>
        <p:cNvGrpSpPr/>
        <p:nvPr/>
      </p:nvGrpSpPr>
      <p:grpSpPr>
        <a:xfrm>
          <a:off x="0" y="0"/>
          <a:ext cx="0" cy="0"/>
          <a:chOff x="0" y="0"/>
          <a:chExt cx="0" cy="0"/>
        </a:xfrm>
      </p:grpSpPr>
      <p:sp>
        <p:nvSpPr>
          <p:cNvPr id="371" name="Google Shape;371;p40"/>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LF AI &amp; Data is addressing key ecosystem challenges</a:t>
            </a:r>
            <a:endParaRPr/>
          </a:p>
        </p:txBody>
      </p:sp>
      <p:sp>
        <p:nvSpPr>
          <p:cNvPr id="372" name="Google Shape;372;p40"/>
          <p:cNvSpPr txBox="1"/>
          <p:nvPr>
            <p:ph idx="12" type="sldNum"/>
          </p:nvPr>
        </p:nvSpPr>
        <p:spPr>
          <a:xfrm>
            <a:off x="16824891"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grpSp>
        <p:nvGrpSpPr>
          <p:cNvPr id="373" name="Google Shape;373;p40"/>
          <p:cNvGrpSpPr/>
          <p:nvPr/>
        </p:nvGrpSpPr>
        <p:grpSpPr>
          <a:xfrm>
            <a:off x="2310085" y="2500326"/>
            <a:ext cx="13667836" cy="6727092"/>
            <a:chOff x="724678" y="761500"/>
            <a:chExt cx="8262006" cy="3799758"/>
          </a:xfrm>
        </p:grpSpPr>
        <p:pic>
          <p:nvPicPr>
            <p:cNvPr id="374" name="Google Shape;374;p40"/>
            <p:cNvPicPr preferRelativeResize="0"/>
            <p:nvPr/>
          </p:nvPicPr>
          <p:blipFill rotWithShape="1">
            <a:blip r:embed="rId3">
              <a:alphaModFix/>
            </a:blip>
            <a:srcRect b="0" l="14948" r="9784" t="13859"/>
            <a:stretch/>
          </p:blipFill>
          <p:spPr>
            <a:xfrm>
              <a:off x="724678" y="761500"/>
              <a:ext cx="8262006" cy="3799758"/>
            </a:xfrm>
            <a:prstGeom prst="rect">
              <a:avLst/>
            </a:prstGeom>
            <a:noFill/>
            <a:ln>
              <a:noFill/>
            </a:ln>
          </p:spPr>
        </p:pic>
        <p:pic>
          <p:nvPicPr>
            <p:cNvPr id="375" name="Google Shape;375;p40"/>
            <p:cNvPicPr preferRelativeResize="0"/>
            <p:nvPr/>
          </p:nvPicPr>
          <p:blipFill rotWithShape="1">
            <a:blip r:embed="rId4">
              <a:alphaModFix/>
            </a:blip>
            <a:srcRect b="0" l="0" r="0" t="12303"/>
            <a:stretch/>
          </p:blipFill>
          <p:spPr>
            <a:xfrm>
              <a:off x="1689138" y="960675"/>
              <a:ext cx="5765725" cy="3486501"/>
            </a:xfrm>
            <a:prstGeom prst="rect">
              <a:avLst/>
            </a:prstGeom>
            <a:noFill/>
            <a:ln>
              <a:noFill/>
            </a:ln>
          </p:spPr>
        </p:pic>
      </p:grpSp>
      <p:sp>
        <p:nvSpPr>
          <p:cNvPr id="376" name="Google Shape;376;p40"/>
          <p:cNvSpPr txBox="1"/>
          <p:nvPr/>
        </p:nvSpPr>
        <p:spPr>
          <a:xfrm>
            <a:off x="12679277" y="4495491"/>
            <a:ext cx="3080700" cy="12051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1100"/>
              </a:spcBef>
              <a:spcAft>
                <a:spcPts val="2300"/>
              </a:spcAft>
              <a:buNone/>
            </a:pPr>
            <a:r>
              <a:rPr lang="en" sz="2000">
                <a:solidFill>
                  <a:srgbClr val="333333"/>
                </a:solidFill>
                <a:latin typeface="Open Sans"/>
                <a:ea typeface="Open Sans"/>
                <a:cs typeface="Open Sans"/>
                <a:sym typeface="Open Sans"/>
              </a:rPr>
              <a:t>Not-for-profit host &amp; technical </a:t>
            </a:r>
            <a:r>
              <a:rPr lang="en" sz="2000">
                <a:solidFill>
                  <a:srgbClr val="000000"/>
                </a:solidFill>
                <a:latin typeface="Open Sans"/>
                <a:ea typeface="Open Sans"/>
                <a:cs typeface="Open Sans"/>
                <a:sym typeface="Open Sans"/>
              </a:rPr>
              <a:t>open governance </a:t>
            </a:r>
            <a:endParaRPr sz="2000">
              <a:solidFill>
                <a:srgbClr val="000000"/>
              </a:solidFill>
              <a:latin typeface="Open Sans"/>
              <a:ea typeface="Open Sans"/>
              <a:cs typeface="Open Sans"/>
              <a:sym typeface="Open Sans"/>
            </a:endParaRPr>
          </a:p>
        </p:txBody>
      </p:sp>
      <p:sp>
        <p:nvSpPr>
          <p:cNvPr id="377" name="Google Shape;377;p40"/>
          <p:cNvSpPr txBox="1"/>
          <p:nvPr/>
        </p:nvSpPr>
        <p:spPr>
          <a:xfrm>
            <a:off x="12679277" y="6001124"/>
            <a:ext cx="3080700" cy="1216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1100"/>
              </a:spcBef>
              <a:spcAft>
                <a:spcPts val="2300"/>
              </a:spcAft>
              <a:buNone/>
            </a:pPr>
            <a:r>
              <a:rPr lang="en" sz="2000">
                <a:solidFill>
                  <a:srgbClr val="000000"/>
                </a:solidFill>
                <a:latin typeface="Open Sans"/>
                <a:ea typeface="Open Sans"/>
                <a:cs typeface="Open Sans"/>
                <a:sym typeface="Open Sans"/>
              </a:rPr>
              <a:t>Minimizing fragmentation, rallying industries around a set of leading projects</a:t>
            </a:r>
            <a:endParaRPr sz="2000">
              <a:solidFill>
                <a:srgbClr val="000000"/>
              </a:solidFill>
              <a:latin typeface="Open Sans"/>
              <a:ea typeface="Open Sans"/>
              <a:cs typeface="Open Sans"/>
              <a:sym typeface="Open Sans"/>
            </a:endParaRPr>
          </a:p>
        </p:txBody>
      </p:sp>
      <p:sp>
        <p:nvSpPr>
          <p:cNvPr id="378" name="Google Shape;378;p40"/>
          <p:cNvSpPr txBox="1"/>
          <p:nvPr/>
        </p:nvSpPr>
        <p:spPr>
          <a:xfrm>
            <a:off x="2041581" y="5208680"/>
            <a:ext cx="3080700" cy="13104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1100"/>
              </a:spcBef>
              <a:spcAft>
                <a:spcPts val="2300"/>
              </a:spcAft>
              <a:buNone/>
            </a:pPr>
            <a:r>
              <a:rPr lang="en" sz="2000">
                <a:solidFill>
                  <a:srgbClr val="000000"/>
                </a:solidFill>
                <a:latin typeface="Open Sans"/>
                <a:ea typeface="Open Sans"/>
                <a:cs typeface="Open Sans"/>
                <a:sym typeface="Open Sans"/>
              </a:rPr>
              <a:t>Fostering technical integration and collaboration across projects</a:t>
            </a:r>
            <a:endParaRPr sz="2000">
              <a:solidFill>
                <a:srgbClr val="000000"/>
              </a:solidFill>
              <a:latin typeface="Open Sans"/>
              <a:ea typeface="Open Sans"/>
              <a:cs typeface="Open Sans"/>
              <a:sym typeface="Open Sans"/>
            </a:endParaRPr>
          </a:p>
        </p:txBody>
      </p:sp>
      <p:sp>
        <p:nvSpPr>
          <p:cNvPr id="379" name="Google Shape;379;p40"/>
          <p:cNvSpPr txBox="1"/>
          <p:nvPr/>
        </p:nvSpPr>
        <p:spPr>
          <a:xfrm>
            <a:off x="2422820" y="3975121"/>
            <a:ext cx="2699400" cy="10320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1100"/>
              </a:spcBef>
              <a:spcAft>
                <a:spcPts val="2300"/>
              </a:spcAft>
              <a:buNone/>
            </a:pPr>
            <a:r>
              <a:rPr lang="en" sz="2000">
                <a:solidFill>
                  <a:srgbClr val="000000"/>
                </a:solidFill>
                <a:latin typeface="Open Sans"/>
                <a:ea typeface="Open Sans"/>
                <a:cs typeface="Open Sans"/>
                <a:sym typeface="Open Sans"/>
              </a:rPr>
              <a:t>Supporting functional growth of hosted projects</a:t>
            </a:r>
            <a:endParaRPr sz="2000">
              <a:solidFill>
                <a:srgbClr val="000000"/>
              </a:solidFill>
              <a:latin typeface="Open Sans"/>
              <a:ea typeface="Open Sans"/>
              <a:cs typeface="Open Sans"/>
              <a:sym typeface="Open Sans"/>
            </a:endParaRPr>
          </a:p>
        </p:txBody>
      </p:sp>
      <p:sp>
        <p:nvSpPr>
          <p:cNvPr id="380" name="Google Shape;380;p40"/>
          <p:cNvSpPr txBox="1"/>
          <p:nvPr/>
        </p:nvSpPr>
        <p:spPr>
          <a:xfrm>
            <a:off x="12679277" y="3059688"/>
            <a:ext cx="3012300" cy="11355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1100"/>
              </a:spcBef>
              <a:spcAft>
                <a:spcPts val="2300"/>
              </a:spcAft>
              <a:buNone/>
            </a:pPr>
            <a:r>
              <a:rPr lang="en" sz="2000">
                <a:solidFill>
                  <a:srgbClr val="333333"/>
                </a:solidFill>
                <a:latin typeface="Open Sans"/>
                <a:ea typeface="Open Sans"/>
                <a:cs typeface="Open Sans"/>
                <a:sym typeface="Open Sans"/>
              </a:rPr>
              <a:t>Providing a safe haven and </a:t>
            </a:r>
            <a:r>
              <a:rPr lang="en" sz="2000">
                <a:solidFill>
                  <a:srgbClr val="000000"/>
                </a:solidFill>
                <a:latin typeface="Open Sans"/>
                <a:ea typeface="Open Sans"/>
                <a:cs typeface="Open Sans"/>
                <a:sym typeface="Open Sans"/>
              </a:rPr>
              <a:t>managing technical and non technical project assets</a:t>
            </a:r>
            <a:endParaRPr sz="2000">
              <a:solidFill>
                <a:srgbClr val="000000"/>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84" name="Shape 384"/>
        <p:cNvGrpSpPr/>
        <p:nvPr/>
      </p:nvGrpSpPr>
      <p:grpSpPr>
        <a:xfrm>
          <a:off x="0" y="0"/>
          <a:ext cx="0" cy="0"/>
          <a:chOff x="0" y="0"/>
          <a:chExt cx="0" cy="0"/>
        </a:xfrm>
      </p:grpSpPr>
      <p:pic>
        <p:nvPicPr>
          <p:cNvPr id="385" name="Google Shape;385;p41"/>
          <p:cNvPicPr preferRelativeResize="0"/>
          <p:nvPr/>
        </p:nvPicPr>
        <p:blipFill>
          <a:blip r:embed="rId3">
            <a:alphaModFix/>
          </a:blip>
          <a:stretch>
            <a:fillRect/>
          </a:stretch>
        </p:blipFill>
        <p:spPr>
          <a:xfrm>
            <a:off x="769225" y="461350"/>
            <a:ext cx="16326999" cy="8865075"/>
          </a:xfrm>
          <a:prstGeom prst="rect">
            <a:avLst/>
          </a:prstGeom>
          <a:noFill/>
          <a:ln>
            <a:noFill/>
          </a:ln>
          <a:effectLst>
            <a:outerShdw blurRad="100013" rotWithShape="0" algn="bl" dir="5400000" dist="76200">
              <a:srgbClr val="000000">
                <a:alpha val="19000"/>
              </a:srgbClr>
            </a:outerShdw>
          </a:effectLst>
        </p:spPr>
      </p:pic>
      <p:sp>
        <p:nvSpPr>
          <p:cNvPr id="386" name="Google Shape;386;p4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387" name="Google Shape;387;p41"/>
          <p:cNvSpPr txBox="1"/>
          <p:nvPr>
            <p:ph type="title"/>
          </p:nvPr>
        </p:nvSpPr>
        <p:spPr>
          <a:xfrm>
            <a:off x="981500" y="593300"/>
            <a:ext cx="3969000" cy="2976900"/>
          </a:xfrm>
          <a:prstGeom prst="rect">
            <a:avLst/>
          </a:prstGeom>
          <a:solidFill>
            <a:srgbClr val="F2F2F2"/>
          </a:solidFill>
        </p:spPr>
        <p:txBody>
          <a:bodyPr anchorCtr="0" anchor="ctr" bIns="0" lIns="0" spcFirstLastPara="1" rIns="0" wrap="square" tIns="0">
            <a:noAutofit/>
          </a:bodyPr>
          <a:lstStyle/>
          <a:p>
            <a:pPr indent="0" lvl="0" marL="0" rtl="0" algn="l">
              <a:lnSpc>
                <a:spcPct val="115000"/>
              </a:lnSpc>
              <a:spcBef>
                <a:spcPts val="0"/>
              </a:spcBef>
              <a:spcAft>
                <a:spcPts val="0"/>
              </a:spcAft>
              <a:buSzPts val="990"/>
              <a:buNone/>
            </a:pPr>
            <a:r>
              <a:rPr lang="en" sz="3640"/>
              <a:t>Support </a:t>
            </a:r>
            <a:br>
              <a:rPr lang="en" sz="3640"/>
            </a:br>
            <a:r>
              <a:rPr lang="en" sz="3640"/>
              <a:t>Programs A</a:t>
            </a:r>
            <a:r>
              <a:rPr lang="en" sz="3640"/>
              <a:t>vailable to Hosted Projects</a:t>
            </a:r>
            <a:endParaRPr sz="364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42"/>
          <p:cNvPicPr preferRelativeResize="0"/>
          <p:nvPr/>
        </p:nvPicPr>
        <p:blipFill>
          <a:blip r:embed="rId3">
            <a:alphaModFix/>
          </a:blip>
          <a:stretch>
            <a:fillRect/>
          </a:stretch>
        </p:blipFill>
        <p:spPr>
          <a:xfrm>
            <a:off x="6721895" y="2608425"/>
            <a:ext cx="2006104" cy="600459"/>
          </a:xfrm>
          <a:prstGeom prst="rect">
            <a:avLst/>
          </a:prstGeom>
          <a:noFill/>
          <a:ln>
            <a:noFill/>
          </a:ln>
        </p:spPr>
      </p:pic>
      <p:pic>
        <p:nvPicPr>
          <p:cNvPr id="393" name="Google Shape;393;p42"/>
          <p:cNvPicPr preferRelativeResize="0"/>
          <p:nvPr/>
        </p:nvPicPr>
        <p:blipFill>
          <a:blip r:embed="rId4">
            <a:alphaModFix/>
          </a:blip>
          <a:stretch>
            <a:fillRect/>
          </a:stretch>
        </p:blipFill>
        <p:spPr>
          <a:xfrm>
            <a:off x="14855698" y="3837440"/>
            <a:ext cx="2576319" cy="540600"/>
          </a:xfrm>
          <a:prstGeom prst="rect">
            <a:avLst/>
          </a:prstGeom>
          <a:noFill/>
          <a:ln>
            <a:noFill/>
          </a:ln>
        </p:spPr>
      </p:pic>
      <p:pic>
        <p:nvPicPr>
          <p:cNvPr id="394" name="Google Shape;394;p42"/>
          <p:cNvPicPr preferRelativeResize="0"/>
          <p:nvPr/>
        </p:nvPicPr>
        <p:blipFill>
          <a:blip r:embed="rId5">
            <a:alphaModFix/>
          </a:blip>
          <a:stretch>
            <a:fillRect/>
          </a:stretch>
        </p:blipFill>
        <p:spPr>
          <a:xfrm>
            <a:off x="3862019" y="2664260"/>
            <a:ext cx="2084317" cy="488784"/>
          </a:xfrm>
          <a:prstGeom prst="rect">
            <a:avLst/>
          </a:prstGeom>
          <a:noFill/>
          <a:ln>
            <a:noFill/>
          </a:ln>
        </p:spPr>
      </p:pic>
      <p:pic>
        <p:nvPicPr>
          <p:cNvPr id="395" name="Google Shape;395;p42"/>
          <p:cNvPicPr preferRelativeResize="0"/>
          <p:nvPr/>
        </p:nvPicPr>
        <p:blipFill>
          <a:blip r:embed="rId6">
            <a:alphaModFix/>
          </a:blip>
          <a:stretch>
            <a:fillRect/>
          </a:stretch>
        </p:blipFill>
        <p:spPr>
          <a:xfrm>
            <a:off x="6920860" y="3713165"/>
            <a:ext cx="1608158" cy="600466"/>
          </a:xfrm>
          <a:prstGeom prst="rect">
            <a:avLst/>
          </a:prstGeom>
          <a:noFill/>
          <a:ln>
            <a:noFill/>
          </a:ln>
        </p:spPr>
      </p:pic>
      <p:pic>
        <p:nvPicPr>
          <p:cNvPr id="396" name="Google Shape;396;p42"/>
          <p:cNvPicPr preferRelativeResize="0"/>
          <p:nvPr/>
        </p:nvPicPr>
        <p:blipFill>
          <a:blip r:embed="rId7">
            <a:alphaModFix/>
          </a:blip>
          <a:stretch>
            <a:fillRect/>
          </a:stretch>
        </p:blipFill>
        <p:spPr>
          <a:xfrm>
            <a:off x="3862026" y="3812185"/>
            <a:ext cx="2226152" cy="501447"/>
          </a:xfrm>
          <a:prstGeom prst="rect">
            <a:avLst/>
          </a:prstGeom>
          <a:noFill/>
          <a:ln>
            <a:noFill/>
          </a:ln>
        </p:spPr>
      </p:pic>
      <p:pic>
        <p:nvPicPr>
          <p:cNvPr id="397" name="Google Shape;397;p42"/>
          <p:cNvPicPr preferRelativeResize="0"/>
          <p:nvPr/>
        </p:nvPicPr>
        <p:blipFill>
          <a:blip r:embed="rId8">
            <a:alphaModFix/>
          </a:blip>
          <a:stretch>
            <a:fillRect/>
          </a:stretch>
        </p:blipFill>
        <p:spPr>
          <a:xfrm>
            <a:off x="12074042" y="2672831"/>
            <a:ext cx="2006104" cy="594237"/>
          </a:xfrm>
          <a:prstGeom prst="rect">
            <a:avLst/>
          </a:prstGeom>
          <a:noFill/>
          <a:ln>
            <a:noFill/>
          </a:ln>
        </p:spPr>
      </p:pic>
      <p:pic>
        <p:nvPicPr>
          <p:cNvPr id="398" name="Google Shape;398;p42"/>
          <p:cNvPicPr preferRelativeResize="0"/>
          <p:nvPr/>
        </p:nvPicPr>
        <p:blipFill>
          <a:blip r:embed="rId9">
            <a:alphaModFix/>
          </a:blip>
          <a:stretch>
            <a:fillRect/>
          </a:stretch>
        </p:blipFill>
        <p:spPr>
          <a:xfrm>
            <a:off x="9361712" y="3696019"/>
            <a:ext cx="2084316" cy="634760"/>
          </a:xfrm>
          <a:prstGeom prst="rect">
            <a:avLst/>
          </a:prstGeom>
          <a:noFill/>
          <a:ln>
            <a:noFill/>
          </a:ln>
        </p:spPr>
      </p:pic>
      <p:pic>
        <p:nvPicPr>
          <p:cNvPr id="399" name="Google Shape;399;p42"/>
          <p:cNvPicPr preferRelativeResize="0"/>
          <p:nvPr/>
        </p:nvPicPr>
        <p:blipFill>
          <a:blip r:embed="rId10">
            <a:alphaModFix/>
          </a:blip>
          <a:stretch>
            <a:fillRect/>
          </a:stretch>
        </p:blipFill>
        <p:spPr>
          <a:xfrm>
            <a:off x="14855709" y="2623674"/>
            <a:ext cx="2576316" cy="569946"/>
          </a:xfrm>
          <a:prstGeom prst="rect">
            <a:avLst/>
          </a:prstGeom>
          <a:noFill/>
          <a:ln>
            <a:noFill/>
          </a:ln>
        </p:spPr>
      </p:pic>
      <p:sp>
        <p:nvSpPr>
          <p:cNvPr id="400" name="Google Shape;400;p42"/>
          <p:cNvSpPr txBox="1"/>
          <p:nvPr>
            <p:ph type="title"/>
          </p:nvPr>
        </p:nvSpPr>
        <p:spPr>
          <a:xfrm>
            <a:off x="914400" y="2672830"/>
            <a:ext cx="1917600" cy="28686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b="1" lang="en" sz="2400">
                <a:latin typeface="Open Sans"/>
                <a:ea typeface="Open Sans"/>
                <a:cs typeface="Open Sans"/>
                <a:sym typeface="Open Sans"/>
              </a:rPr>
              <a:t>Hosted Projects</a:t>
            </a:r>
            <a:endParaRPr b="1" sz="2400">
              <a:latin typeface="Open Sans"/>
              <a:ea typeface="Open Sans"/>
              <a:cs typeface="Open Sans"/>
              <a:sym typeface="Open Sans"/>
            </a:endParaRPr>
          </a:p>
        </p:txBody>
      </p:sp>
      <p:sp>
        <p:nvSpPr>
          <p:cNvPr id="401" name="Google Shape;401;p42"/>
          <p:cNvSpPr txBox="1"/>
          <p:nvPr>
            <p:ph type="title"/>
          </p:nvPr>
        </p:nvSpPr>
        <p:spPr>
          <a:xfrm>
            <a:off x="914400" y="776375"/>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Strong Project Participation from China</a:t>
            </a:r>
            <a:endParaRPr/>
          </a:p>
        </p:txBody>
      </p:sp>
      <p:pic>
        <p:nvPicPr>
          <p:cNvPr id="402" name="Google Shape;402;p42"/>
          <p:cNvPicPr preferRelativeResize="0"/>
          <p:nvPr/>
        </p:nvPicPr>
        <p:blipFill>
          <a:blip r:embed="rId11">
            <a:alphaModFix/>
          </a:blip>
          <a:stretch>
            <a:fillRect/>
          </a:stretch>
        </p:blipFill>
        <p:spPr>
          <a:xfrm>
            <a:off x="3862024" y="4972779"/>
            <a:ext cx="2366611" cy="634761"/>
          </a:xfrm>
          <a:prstGeom prst="rect">
            <a:avLst/>
          </a:prstGeom>
          <a:noFill/>
          <a:ln>
            <a:noFill/>
          </a:ln>
        </p:spPr>
      </p:pic>
      <p:pic>
        <p:nvPicPr>
          <p:cNvPr id="403" name="Google Shape;403;p42"/>
          <p:cNvPicPr preferRelativeResize="0"/>
          <p:nvPr/>
        </p:nvPicPr>
        <p:blipFill>
          <a:blip r:embed="rId12">
            <a:alphaModFix/>
          </a:blip>
          <a:stretch>
            <a:fillRect/>
          </a:stretch>
        </p:blipFill>
        <p:spPr>
          <a:xfrm>
            <a:off x="9503547" y="2642722"/>
            <a:ext cx="1794946" cy="531854"/>
          </a:xfrm>
          <a:prstGeom prst="rect">
            <a:avLst/>
          </a:prstGeom>
          <a:noFill/>
          <a:ln>
            <a:noFill/>
          </a:ln>
        </p:spPr>
      </p:pic>
      <p:pic>
        <p:nvPicPr>
          <p:cNvPr id="404" name="Google Shape;404;p42"/>
          <p:cNvPicPr preferRelativeResize="0"/>
          <p:nvPr/>
        </p:nvPicPr>
        <p:blipFill>
          <a:blip r:embed="rId13">
            <a:alphaModFix/>
          </a:blip>
          <a:stretch>
            <a:fillRect/>
          </a:stretch>
        </p:blipFill>
        <p:spPr>
          <a:xfrm>
            <a:off x="11862706" y="3777936"/>
            <a:ext cx="2576318" cy="659596"/>
          </a:xfrm>
          <a:prstGeom prst="rect">
            <a:avLst/>
          </a:prstGeom>
          <a:noFill/>
          <a:ln>
            <a:noFill/>
          </a:ln>
        </p:spPr>
      </p:pic>
      <p:sp>
        <p:nvSpPr>
          <p:cNvPr id="405" name="Google Shape;405;p42"/>
          <p:cNvSpPr txBox="1"/>
          <p:nvPr>
            <p:ph type="title"/>
          </p:nvPr>
        </p:nvSpPr>
        <p:spPr>
          <a:xfrm>
            <a:off x="914400" y="6619375"/>
            <a:ext cx="2784300" cy="1923900"/>
          </a:xfrm>
          <a:prstGeom prst="rect">
            <a:avLst/>
          </a:prstGeom>
        </p:spPr>
        <p:txBody>
          <a:bodyPr anchorCtr="0" anchor="ctr" bIns="0" lIns="0" spcFirstLastPara="1" rIns="0" wrap="square" tIns="0">
            <a:noAutofit/>
          </a:bodyPr>
          <a:lstStyle/>
          <a:p>
            <a:pPr indent="0" lvl="0" marL="0" rtl="0" algn="l">
              <a:spcBef>
                <a:spcPts val="0"/>
              </a:spcBef>
              <a:spcAft>
                <a:spcPts val="0"/>
              </a:spcAft>
              <a:buSzPts val="990"/>
              <a:buNone/>
            </a:pPr>
            <a:r>
              <a:rPr b="1" lang="en" sz="2400">
                <a:latin typeface="Open Sans"/>
                <a:ea typeface="Open Sans"/>
                <a:cs typeface="Open Sans"/>
                <a:sym typeface="Open Sans"/>
              </a:rPr>
              <a:t>Organizations Hosting </a:t>
            </a:r>
            <a:endParaRPr b="1" sz="2400">
              <a:latin typeface="Open Sans"/>
              <a:ea typeface="Open Sans"/>
              <a:cs typeface="Open Sans"/>
              <a:sym typeface="Open Sans"/>
            </a:endParaRPr>
          </a:p>
          <a:p>
            <a:pPr indent="0" lvl="0" marL="0" rtl="0" algn="l">
              <a:spcBef>
                <a:spcPts val="0"/>
              </a:spcBef>
              <a:spcAft>
                <a:spcPts val="0"/>
              </a:spcAft>
              <a:buSzPts val="990"/>
              <a:buNone/>
            </a:pPr>
            <a:r>
              <a:rPr b="1" lang="en" sz="2400">
                <a:latin typeface="Open Sans"/>
                <a:ea typeface="Open Sans"/>
                <a:cs typeface="Open Sans"/>
                <a:sym typeface="Open Sans"/>
              </a:rPr>
              <a:t>Projects</a:t>
            </a:r>
            <a:endParaRPr b="1" sz="2400">
              <a:latin typeface="Open Sans"/>
              <a:ea typeface="Open Sans"/>
              <a:cs typeface="Open Sans"/>
              <a:sym typeface="Open Sans"/>
            </a:endParaRPr>
          </a:p>
        </p:txBody>
      </p:sp>
      <p:pic>
        <p:nvPicPr>
          <p:cNvPr id="406" name="Google Shape;406;p42"/>
          <p:cNvPicPr preferRelativeResize="0"/>
          <p:nvPr/>
        </p:nvPicPr>
        <p:blipFill>
          <a:blip r:embed="rId14">
            <a:alphaModFix/>
          </a:blip>
          <a:stretch>
            <a:fillRect/>
          </a:stretch>
        </p:blipFill>
        <p:spPr>
          <a:xfrm>
            <a:off x="3862024" y="7930890"/>
            <a:ext cx="2366599" cy="612404"/>
          </a:xfrm>
          <a:prstGeom prst="rect">
            <a:avLst/>
          </a:prstGeom>
          <a:noFill/>
          <a:ln>
            <a:noFill/>
          </a:ln>
        </p:spPr>
      </p:pic>
      <p:pic>
        <p:nvPicPr>
          <p:cNvPr id="407" name="Google Shape;407;p42"/>
          <p:cNvPicPr preferRelativeResize="0"/>
          <p:nvPr/>
        </p:nvPicPr>
        <p:blipFill>
          <a:blip r:embed="rId15">
            <a:alphaModFix/>
          </a:blip>
          <a:stretch>
            <a:fillRect/>
          </a:stretch>
        </p:blipFill>
        <p:spPr>
          <a:xfrm>
            <a:off x="9290787" y="8098820"/>
            <a:ext cx="2226169" cy="276508"/>
          </a:xfrm>
          <a:prstGeom prst="rect">
            <a:avLst/>
          </a:prstGeom>
          <a:noFill/>
          <a:ln>
            <a:noFill/>
          </a:ln>
        </p:spPr>
      </p:pic>
      <p:pic>
        <p:nvPicPr>
          <p:cNvPr id="408" name="Google Shape;408;p42"/>
          <p:cNvPicPr preferRelativeResize="0"/>
          <p:nvPr/>
        </p:nvPicPr>
        <p:blipFill>
          <a:blip r:embed="rId16">
            <a:alphaModFix/>
          </a:blip>
          <a:stretch>
            <a:fillRect/>
          </a:stretch>
        </p:blipFill>
        <p:spPr>
          <a:xfrm>
            <a:off x="12148626" y="8035040"/>
            <a:ext cx="1794947" cy="404091"/>
          </a:xfrm>
          <a:prstGeom prst="rect">
            <a:avLst/>
          </a:prstGeom>
          <a:noFill/>
          <a:ln>
            <a:noFill/>
          </a:ln>
        </p:spPr>
      </p:pic>
      <p:pic>
        <p:nvPicPr>
          <p:cNvPr id="409" name="Google Shape;409;p42"/>
          <p:cNvPicPr preferRelativeResize="0"/>
          <p:nvPr/>
        </p:nvPicPr>
        <p:blipFill>
          <a:blip r:embed="rId17">
            <a:alphaModFix/>
          </a:blip>
          <a:stretch>
            <a:fillRect/>
          </a:stretch>
        </p:blipFill>
        <p:spPr>
          <a:xfrm>
            <a:off x="9361716" y="6758567"/>
            <a:ext cx="2084318" cy="531229"/>
          </a:xfrm>
          <a:prstGeom prst="rect">
            <a:avLst/>
          </a:prstGeom>
          <a:noFill/>
          <a:ln>
            <a:noFill/>
          </a:ln>
        </p:spPr>
      </p:pic>
      <p:pic>
        <p:nvPicPr>
          <p:cNvPr id="410" name="Google Shape;410;p42"/>
          <p:cNvPicPr preferRelativeResize="0"/>
          <p:nvPr/>
        </p:nvPicPr>
        <p:blipFill>
          <a:blip r:embed="rId18">
            <a:alphaModFix/>
          </a:blip>
          <a:stretch>
            <a:fillRect/>
          </a:stretch>
        </p:blipFill>
        <p:spPr>
          <a:xfrm>
            <a:off x="14934350" y="7992701"/>
            <a:ext cx="1320851" cy="488786"/>
          </a:xfrm>
          <a:prstGeom prst="rect">
            <a:avLst/>
          </a:prstGeom>
          <a:noFill/>
          <a:ln>
            <a:noFill/>
          </a:ln>
        </p:spPr>
      </p:pic>
      <p:pic>
        <p:nvPicPr>
          <p:cNvPr id="411" name="Google Shape;411;p42"/>
          <p:cNvPicPr preferRelativeResize="0"/>
          <p:nvPr/>
        </p:nvPicPr>
        <p:blipFill>
          <a:blip r:embed="rId19">
            <a:alphaModFix/>
          </a:blip>
          <a:stretch>
            <a:fillRect/>
          </a:stretch>
        </p:blipFill>
        <p:spPr>
          <a:xfrm>
            <a:off x="6920872" y="6767021"/>
            <a:ext cx="1592218" cy="601552"/>
          </a:xfrm>
          <a:prstGeom prst="rect">
            <a:avLst/>
          </a:prstGeom>
          <a:noFill/>
          <a:ln>
            <a:noFill/>
          </a:ln>
        </p:spPr>
      </p:pic>
      <p:pic>
        <p:nvPicPr>
          <p:cNvPr id="412" name="Google Shape;412;p42"/>
          <p:cNvPicPr preferRelativeResize="0"/>
          <p:nvPr/>
        </p:nvPicPr>
        <p:blipFill>
          <a:blip r:embed="rId20">
            <a:alphaModFix/>
          </a:blip>
          <a:stretch>
            <a:fillRect/>
          </a:stretch>
        </p:blipFill>
        <p:spPr>
          <a:xfrm>
            <a:off x="6790776" y="7907490"/>
            <a:ext cx="1868336" cy="659185"/>
          </a:xfrm>
          <a:prstGeom prst="rect">
            <a:avLst/>
          </a:prstGeom>
          <a:noFill/>
          <a:ln>
            <a:noFill/>
          </a:ln>
        </p:spPr>
      </p:pic>
      <p:pic>
        <p:nvPicPr>
          <p:cNvPr id="413" name="Google Shape;413;p42"/>
          <p:cNvPicPr preferRelativeResize="0"/>
          <p:nvPr/>
        </p:nvPicPr>
        <p:blipFill>
          <a:blip r:embed="rId21">
            <a:alphaModFix/>
          </a:blip>
          <a:stretch>
            <a:fillRect/>
          </a:stretch>
        </p:blipFill>
        <p:spPr>
          <a:xfrm>
            <a:off x="12108717" y="6754829"/>
            <a:ext cx="2084316" cy="625919"/>
          </a:xfrm>
          <a:prstGeom prst="rect">
            <a:avLst/>
          </a:prstGeom>
          <a:noFill/>
          <a:ln>
            <a:noFill/>
          </a:ln>
        </p:spPr>
      </p:pic>
      <p:pic>
        <p:nvPicPr>
          <p:cNvPr id="414" name="Google Shape;414;p42"/>
          <p:cNvPicPr preferRelativeResize="0"/>
          <p:nvPr/>
        </p:nvPicPr>
        <p:blipFill rotWithShape="1">
          <a:blip r:embed="rId22">
            <a:alphaModFix/>
          </a:blip>
          <a:srcRect b="26481" l="0" r="0" t="26397"/>
          <a:stretch/>
        </p:blipFill>
        <p:spPr>
          <a:xfrm>
            <a:off x="3862000" y="6638342"/>
            <a:ext cx="2366597" cy="627255"/>
          </a:xfrm>
          <a:prstGeom prst="rect">
            <a:avLst/>
          </a:prstGeom>
          <a:noFill/>
          <a:ln>
            <a:noFill/>
          </a:ln>
        </p:spPr>
      </p:pic>
      <p:pic>
        <p:nvPicPr>
          <p:cNvPr id="415" name="Google Shape;415;p42"/>
          <p:cNvPicPr preferRelativeResize="0"/>
          <p:nvPr/>
        </p:nvPicPr>
        <p:blipFill>
          <a:blip r:embed="rId23">
            <a:alphaModFix/>
          </a:blip>
          <a:stretch>
            <a:fillRect/>
          </a:stretch>
        </p:blipFill>
        <p:spPr>
          <a:xfrm>
            <a:off x="14934351" y="6735774"/>
            <a:ext cx="2084317" cy="74083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3"/>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6044">
                <a:latin typeface="Bitter"/>
                <a:ea typeface="Bitter"/>
                <a:cs typeface="Bitter"/>
                <a:sym typeface="Bitter"/>
              </a:rPr>
              <a:t>Focused Developer &amp; </a:t>
            </a:r>
            <a:r>
              <a:rPr lang="en" sz="6044">
                <a:latin typeface="Bitter"/>
                <a:ea typeface="Bitter"/>
                <a:cs typeface="Bitter"/>
                <a:sym typeface="Bitter"/>
              </a:rPr>
              <a:t>Community Marketing Effort</a:t>
            </a:r>
            <a:endParaRPr sz="6044">
              <a:latin typeface="Bitter"/>
              <a:ea typeface="Bitter"/>
              <a:cs typeface="Bitter"/>
              <a:sym typeface="Bitter"/>
            </a:endParaRPr>
          </a:p>
        </p:txBody>
      </p:sp>
      <p:sp>
        <p:nvSpPr>
          <p:cNvPr id="422" name="Google Shape;422;p43"/>
          <p:cNvSpPr txBox="1"/>
          <p:nvPr>
            <p:ph idx="4294967295" type="body"/>
          </p:nvPr>
        </p:nvSpPr>
        <p:spPr>
          <a:xfrm>
            <a:off x="2143125" y="2993250"/>
            <a:ext cx="7998300" cy="1837200"/>
          </a:xfrm>
          <a:prstGeom prst="rect">
            <a:avLst/>
          </a:prstGeom>
        </p:spPr>
        <p:txBody>
          <a:bodyPr anchorCtr="0" anchor="ctr" bIns="0" lIns="0" spcFirstLastPara="1" rIns="0" wrap="square" tIns="0">
            <a:normAutofit/>
          </a:bodyPr>
          <a:lstStyle/>
          <a:p>
            <a:pPr indent="0" lvl="0" marL="1371600" rtl="0" algn="l">
              <a:lnSpc>
                <a:spcPct val="115000"/>
              </a:lnSpc>
              <a:spcBef>
                <a:spcPts val="0"/>
              </a:spcBef>
              <a:spcAft>
                <a:spcPts val="0"/>
              </a:spcAft>
              <a:buNone/>
            </a:pPr>
            <a:r>
              <a:rPr lang="en" sz="2800">
                <a:latin typeface="Open Sans Medium"/>
                <a:ea typeface="Open Sans Medium"/>
                <a:cs typeface="Open Sans Medium"/>
                <a:sym typeface="Open Sans Medium"/>
              </a:rPr>
              <a:t>MarComm services to support community and ecosystem engagement </a:t>
            </a:r>
            <a:endParaRPr sz="2800">
              <a:latin typeface="Open Sans Medium"/>
              <a:ea typeface="Open Sans Medium"/>
              <a:cs typeface="Open Sans Medium"/>
              <a:sym typeface="Open Sans Medium"/>
            </a:endParaRPr>
          </a:p>
        </p:txBody>
      </p:sp>
      <p:sp>
        <p:nvSpPr>
          <p:cNvPr id="423" name="Google Shape;423;p43"/>
          <p:cNvSpPr txBox="1"/>
          <p:nvPr>
            <p:ph idx="4294967295" type="body"/>
          </p:nvPr>
        </p:nvSpPr>
        <p:spPr>
          <a:xfrm>
            <a:off x="9144000" y="3141825"/>
            <a:ext cx="8313600" cy="1320000"/>
          </a:xfrm>
          <a:prstGeom prst="rect">
            <a:avLst/>
          </a:prstGeom>
        </p:spPr>
        <p:txBody>
          <a:bodyPr anchorCtr="0" anchor="ctr" bIns="0" lIns="0" spcFirstLastPara="1" rIns="0" wrap="square" tIns="0">
            <a:normAutofit/>
          </a:bodyPr>
          <a:lstStyle/>
          <a:p>
            <a:pPr indent="0" lvl="0" marL="2057400" rtl="0" algn="l">
              <a:lnSpc>
                <a:spcPct val="100000"/>
              </a:lnSpc>
              <a:spcBef>
                <a:spcPts val="1800"/>
              </a:spcBef>
              <a:spcAft>
                <a:spcPts val="1800"/>
              </a:spcAft>
              <a:buNone/>
            </a:pPr>
            <a:r>
              <a:rPr lang="en" sz="2800">
                <a:latin typeface="Open Sans Medium"/>
                <a:ea typeface="Open Sans Medium"/>
                <a:cs typeface="Open Sans Medium"/>
                <a:sym typeface="Open Sans Medium"/>
              </a:rPr>
              <a:t>Events and community ecosystem building services</a:t>
            </a:r>
            <a:endParaRPr sz="2800">
              <a:latin typeface="Open Sans Medium"/>
              <a:ea typeface="Open Sans Medium"/>
              <a:cs typeface="Open Sans Medium"/>
              <a:sym typeface="Open Sans Medium"/>
            </a:endParaRPr>
          </a:p>
        </p:txBody>
      </p:sp>
      <p:sp>
        <p:nvSpPr>
          <p:cNvPr id="424" name="Google Shape;424;p4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grpSp>
        <p:nvGrpSpPr>
          <p:cNvPr id="425" name="Google Shape;425;p43"/>
          <p:cNvGrpSpPr/>
          <p:nvPr/>
        </p:nvGrpSpPr>
        <p:grpSpPr>
          <a:xfrm>
            <a:off x="1477798" y="5143501"/>
            <a:ext cx="6344043" cy="3852897"/>
            <a:chOff x="6163055" y="2041812"/>
            <a:chExt cx="4220640" cy="2825119"/>
          </a:xfrm>
        </p:grpSpPr>
        <p:sp>
          <p:nvSpPr>
            <p:cNvPr id="426" name="Google Shape;426;p43"/>
            <p:cNvSpPr/>
            <p:nvPr/>
          </p:nvSpPr>
          <p:spPr>
            <a:xfrm>
              <a:off x="8336241" y="3324415"/>
              <a:ext cx="1354454" cy="1520825"/>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3500">
                <a:solidFill>
                  <a:schemeClr val="lt1"/>
                </a:solidFill>
                <a:latin typeface="Open Sans"/>
                <a:ea typeface="Open Sans"/>
                <a:cs typeface="Open Sans"/>
                <a:sym typeface="Open Sans"/>
              </a:endParaRPr>
            </a:p>
          </p:txBody>
        </p:sp>
        <p:sp>
          <p:nvSpPr>
            <p:cNvPr id="427" name="Google Shape;427;p43"/>
            <p:cNvSpPr/>
            <p:nvPr/>
          </p:nvSpPr>
          <p:spPr>
            <a:xfrm>
              <a:off x="6163055" y="2072081"/>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428" name="Google Shape;428;p43"/>
            <p:cNvSpPr txBox="1"/>
            <p:nvPr/>
          </p:nvSpPr>
          <p:spPr>
            <a:xfrm>
              <a:off x="6290793" y="2041812"/>
              <a:ext cx="1104900" cy="15207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Events and promotion</a:t>
              </a:r>
              <a:endParaRPr b="1" sz="1800">
                <a:solidFill>
                  <a:schemeClr val="lt1"/>
                </a:solidFill>
                <a:latin typeface="Open Sans"/>
                <a:ea typeface="Open Sans"/>
                <a:cs typeface="Open Sans"/>
                <a:sym typeface="Open Sans"/>
              </a:endParaRPr>
            </a:p>
          </p:txBody>
        </p:sp>
        <p:sp>
          <p:nvSpPr>
            <p:cNvPr id="429" name="Google Shape;429;p43"/>
            <p:cNvSpPr/>
            <p:nvPr/>
          </p:nvSpPr>
          <p:spPr>
            <a:xfrm>
              <a:off x="7596149" y="2072081"/>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30" name="Google Shape;430;p43"/>
            <p:cNvSpPr/>
            <p:nvPr/>
          </p:nvSpPr>
          <p:spPr>
            <a:xfrm>
              <a:off x="6889636" y="3346106"/>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31" name="Google Shape;431;p43"/>
            <p:cNvSpPr/>
            <p:nvPr/>
          </p:nvSpPr>
          <p:spPr>
            <a:xfrm>
              <a:off x="6902119" y="3833859"/>
              <a:ext cx="1329690" cy="523239"/>
            </a:xfrm>
            <a:custGeom>
              <a:rect b="b" l="l" r="r" t="t"/>
              <a:pathLst>
                <a:path extrusionOk="0" h="523239" w="1329690">
                  <a:moveTo>
                    <a:pt x="0" y="523218"/>
                  </a:moveTo>
                  <a:lnTo>
                    <a:pt x="1329448" y="523218"/>
                  </a:lnTo>
                  <a:lnTo>
                    <a:pt x="1329448" y="0"/>
                  </a:lnTo>
                  <a:lnTo>
                    <a:pt x="0" y="0"/>
                  </a:lnTo>
                  <a:lnTo>
                    <a:pt x="0" y="523218"/>
                  </a:lnTo>
                  <a:close/>
                </a:path>
              </a:pathLst>
            </a:custGeom>
            <a:solidFill>
              <a:schemeClr val="accent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32" name="Google Shape;432;p43"/>
            <p:cNvSpPr txBox="1"/>
            <p:nvPr/>
          </p:nvSpPr>
          <p:spPr>
            <a:xfrm>
              <a:off x="7085000" y="3718509"/>
              <a:ext cx="970500" cy="776100"/>
            </a:xfrm>
            <a:prstGeom prst="rect">
              <a:avLst/>
            </a:prstGeom>
            <a:solidFill>
              <a:schemeClr val="accent4"/>
            </a:solid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Project</a:t>
              </a:r>
              <a:endParaRPr b="1" sz="2000">
                <a:solidFill>
                  <a:srgbClr val="FFFFFF"/>
                </a:solidFill>
                <a:latin typeface="Open Sans"/>
                <a:ea typeface="Open Sans"/>
                <a:cs typeface="Open Sans"/>
                <a:sym typeface="Open Sans"/>
              </a:endParaRPr>
            </a:p>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releases</a:t>
              </a:r>
              <a:endParaRPr b="1" sz="2000">
                <a:solidFill>
                  <a:srgbClr val="FFFFFF"/>
                </a:solidFill>
                <a:latin typeface="Open Sans"/>
                <a:ea typeface="Open Sans"/>
                <a:cs typeface="Open Sans"/>
                <a:sym typeface="Open Sans"/>
              </a:endParaRPr>
            </a:p>
          </p:txBody>
        </p:sp>
        <p:sp>
          <p:nvSpPr>
            <p:cNvPr id="433" name="Google Shape;433;p43"/>
            <p:cNvSpPr txBox="1"/>
            <p:nvPr/>
          </p:nvSpPr>
          <p:spPr>
            <a:xfrm>
              <a:off x="8394494" y="3636932"/>
              <a:ext cx="1296300" cy="961200"/>
            </a:xfrm>
            <a:prstGeom prst="rect">
              <a:avLst/>
            </a:prstGeom>
            <a:noFill/>
            <a:ln>
              <a:noFill/>
            </a:ln>
          </p:spPr>
          <p:txBody>
            <a:bodyPr anchorCtr="0" anchor="ctr" bIns="0" lIns="0" spcFirstLastPara="1" rIns="0" wrap="square" tIns="15275">
              <a:noAutofit/>
            </a:bodyPr>
            <a:lstStyle/>
            <a:p>
              <a:pPr indent="114300" lvl="0" marL="25400" marR="0" rtl="0" algn="l">
                <a:lnSpc>
                  <a:spcPct val="101200"/>
                </a:lnSpc>
                <a:spcBef>
                  <a:spcPts val="0"/>
                </a:spcBef>
                <a:spcAft>
                  <a:spcPts val="0"/>
                </a:spcAft>
                <a:buNone/>
              </a:pPr>
              <a:r>
                <a:rPr b="1" lang="en" sz="2000">
                  <a:solidFill>
                    <a:schemeClr val="lt2"/>
                  </a:solidFill>
                  <a:latin typeface="Open Sans"/>
                  <a:ea typeface="Open Sans"/>
                  <a:cs typeface="Open Sans"/>
                  <a:sym typeface="Open Sans"/>
                </a:rPr>
                <a:t>Project cross</a:t>
              </a:r>
              <a:endParaRPr b="1" sz="2000">
                <a:solidFill>
                  <a:schemeClr val="lt2"/>
                </a:solidFill>
                <a:latin typeface="Open Sans"/>
                <a:ea typeface="Open Sans"/>
                <a:cs typeface="Open Sans"/>
                <a:sym typeface="Open Sans"/>
              </a:endParaRPr>
            </a:p>
            <a:p>
              <a:pPr indent="114300" lvl="0" marL="25400" marR="0" rtl="0" algn="l">
                <a:lnSpc>
                  <a:spcPct val="101200"/>
                </a:lnSpc>
                <a:spcBef>
                  <a:spcPts val="0"/>
                </a:spcBef>
                <a:spcAft>
                  <a:spcPts val="0"/>
                </a:spcAft>
                <a:buNone/>
              </a:pPr>
              <a:r>
                <a:rPr b="1" lang="en" sz="2000">
                  <a:solidFill>
                    <a:schemeClr val="lt2"/>
                  </a:solidFill>
                  <a:latin typeface="Open Sans"/>
                  <a:ea typeface="Open Sans"/>
                  <a:cs typeface="Open Sans"/>
                  <a:sym typeface="Open Sans"/>
                </a:rPr>
                <a:t>collaboration</a:t>
              </a:r>
              <a:endParaRPr b="1" sz="2000">
                <a:solidFill>
                  <a:schemeClr val="lt2"/>
                </a:solidFill>
                <a:latin typeface="Open Sans"/>
                <a:ea typeface="Open Sans"/>
                <a:cs typeface="Open Sans"/>
                <a:sym typeface="Open Sans"/>
              </a:endParaRPr>
            </a:p>
          </p:txBody>
        </p:sp>
        <p:sp>
          <p:nvSpPr>
            <p:cNvPr id="434" name="Google Shape;434;p43"/>
            <p:cNvSpPr/>
            <p:nvPr/>
          </p:nvSpPr>
          <p:spPr>
            <a:xfrm>
              <a:off x="9029241" y="2072065"/>
              <a:ext cx="1354454" cy="1520825"/>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435" name="Google Shape;435;p43"/>
            <p:cNvSpPr txBox="1"/>
            <p:nvPr/>
          </p:nvSpPr>
          <p:spPr>
            <a:xfrm>
              <a:off x="9154025" y="2384582"/>
              <a:ext cx="1104900" cy="9171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2000">
                  <a:solidFill>
                    <a:schemeClr val="lt1"/>
                  </a:solidFill>
                  <a:latin typeface="Open Sans"/>
                  <a:ea typeface="Open Sans"/>
                  <a:cs typeface="Open Sans"/>
                  <a:sym typeface="Open Sans"/>
                </a:rPr>
                <a:t>Project </a:t>
              </a:r>
              <a:endParaRPr b="1" sz="2000">
                <a:solidFill>
                  <a:schemeClr val="lt1"/>
                </a:solidFill>
                <a:latin typeface="Open Sans"/>
                <a:ea typeface="Open Sans"/>
                <a:cs typeface="Open Sans"/>
                <a:sym typeface="Open Sans"/>
              </a:endParaRPr>
            </a:p>
            <a:p>
              <a:pPr indent="114300" lvl="0" marL="25400" marR="0" rtl="0" algn="ctr">
                <a:lnSpc>
                  <a:spcPct val="101200"/>
                </a:lnSpc>
                <a:spcBef>
                  <a:spcPts val="0"/>
                </a:spcBef>
                <a:spcAft>
                  <a:spcPts val="0"/>
                </a:spcAft>
                <a:buNone/>
              </a:pPr>
              <a:r>
                <a:rPr b="1" lang="en" sz="2000">
                  <a:solidFill>
                    <a:schemeClr val="lt1"/>
                  </a:solidFill>
                  <a:latin typeface="Open Sans"/>
                  <a:ea typeface="Open Sans"/>
                  <a:cs typeface="Open Sans"/>
                  <a:sym typeface="Open Sans"/>
                </a:rPr>
                <a:t>incubation</a:t>
              </a:r>
              <a:endParaRPr b="1" sz="2000">
                <a:solidFill>
                  <a:schemeClr val="lt1"/>
                </a:solidFill>
                <a:latin typeface="Open Sans"/>
                <a:ea typeface="Open Sans"/>
                <a:cs typeface="Open Sans"/>
                <a:sym typeface="Open Sans"/>
              </a:endParaRPr>
            </a:p>
          </p:txBody>
        </p:sp>
        <p:sp>
          <p:nvSpPr>
            <p:cNvPr id="436" name="Google Shape;436;p43"/>
            <p:cNvSpPr txBox="1"/>
            <p:nvPr/>
          </p:nvSpPr>
          <p:spPr>
            <a:xfrm>
              <a:off x="7720970" y="2049561"/>
              <a:ext cx="1104900" cy="1522200"/>
            </a:xfrm>
            <a:prstGeom prst="rect">
              <a:avLst/>
            </a:prstGeom>
            <a:no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Project</a:t>
              </a:r>
              <a:endParaRPr b="1" sz="1800">
                <a:solidFill>
                  <a:srgbClr val="FFFFFF"/>
                </a:solidFill>
                <a:latin typeface="Open Sans"/>
                <a:ea typeface="Open Sans"/>
                <a:cs typeface="Open Sans"/>
                <a:sym typeface="Open Sans"/>
              </a:endParaRPr>
            </a:p>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graduation</a:t>
              </a:r>
              <a:endParaRPr b="1" sz="1800">
                <a:solidFill>
                  <a:srgbClr val="FFFFFF"/>
                </a:solidFill>
                <a:latin typeface="Open Sans"/>
                <a:ea typeface="Open Sans"/>
                <a:cs typeface="Open Sans"/>
                <a:sym typeface="Open Sans"/>
              </a:endParaRPr>
            </a:p>
          </p:txBody>
        </p:sp>
      </p:grpSp>
      <p:sp>
        <p:nvSpPr>
          <p:cNvPr id="437" name="Google Shape;437;p43"/>
          <p:cNvSpPr/>
          <p:nvPr/>
        </p:nvSpPr>
        <p:spPr>
          <a:xfrm>
            <a:off x="13867392" y="6892221"/>
            <a:ext cx="2035067" cy="2075926"/>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3500">
              <a:solidFill>
                <a:schemeClr val="lt1"/>
              </a:solidFill>
              <a:latin typeface="Open Sans"/>
              <a:ea typeface="Open Sans"/>
              <a:cs typeface="Open Sans"/>
              <a:sym typeface="Open Sans"/>
            </a:endParaRPr>
          </a:p>
        </p:txBody>
      </p:sp>
      <p:sp>
        <p:nvSpPr>
          <p:cNvPr id="438" name="Google Shape;438;p43"/>
          <p:cNvSpPr/>
          <p:nvPr/>
        </p:nvSpPr>
        <p:spPr>
          <a:xfrm>
            <a:off x="10600877" y="5184288"/>
            <a:ext cx="2035067" cy="2075926"/>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439" name="Google Shape;439;p43"/>
          <p:cNvSpPr txBox="1"/>
          <p:nvPr/>
        </p:nvSpPr>
        <p:spPr>
          <a:xfrm>
            <a:off x="10792900" y="5184750"/>
            <a:ext cx="1660800" cy="20760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OSS Summits</a:t>
            </a:r>
            <a:endParaRPr b="1" sz="1800">
              <a:solidFill>
                <a:schemeClr val="lt1"/>
              </a:solidFill>
              <a:latin typeface="Open Sans"/>
              <a:ea typeface="Open Sans"/>
              <a:cs typeface="Open Sans"/>
              <a:sym typeface="Open Sans"/>
            </a:endParaRPr>
          </a:p>
        </p:txBody>
      </p:sp>
      <p:sp>
        <p:nvSpPr>
          <p:cNvPr id="440" name="Google Shape;440;p43"/>
          <p:cNvSpPr/>
          <p:nvPr/>
        </p:nvSpPr>
        <p:spPr>
          <a:xfrm>
            <a:off x="12754960" y="5184288"/>
            <a:ext cx="2035067" cy="2075926"/>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41" name="Google Shape;441;p43"/>
          <p:cNvSpPr/>
          <p:nvPr/>
        </p:nvSpPr>
        <p:spPr>
          <a:xfrm>
            <a:off x="11693000" y="6921803"/>
            <a:ext cx="2035067" cy="2075926"/>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42" name="Google Shape;442;p43"/>
          <p:cNvSpPr/>
          <p:nvPr/>
        </p:nvSpPr>
        <p:spPr>
          <a:xfrm>
            <a:off x="11711763" y="7587001"/>
            <a:ext cx="1997859" cy="714221"/>
          </a:xfrm>
          <a:custGeom>
            <a:rect b="b" l="l" r="r" t="t"/>
            <a:pathLst>
              <a:path extrusionOk="0" h="523239" w="1329690">
                <a:moveTo>
                  <a:pt x="0" y="523218"/>
                </a:moveTo>
                <a:lnTo>
                  <a:pt x="1329448" y="523218"/>
                </a:lnTo>
                <a:lnTo>
                  <a:pt x="1329448" y="0"/>
                </a:lnTo>
                <a:lnTo>
                  <a:pt x="0" y="0"/>
                </a:lnTo>
                <a:lnTo>
                  <a:pt x="0" y="523218"/>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43" name="Google Shape;443;p43"/>
          <p:cNvSpPr txBox="1"/>
          <p:nvPr/>
        </p:nvSpPr>
        <p:spPr>
          <a:xfrm>
            <a:off x="11712075" y="6920400"/>
            <a:ext cx="1997700" cy="2076000"/>
          </a:xfrm>
          <a:prstGeom prst="rect">
            <a:avLst/>
          </a:prstGeom>
          <a:no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LF AI &amp;</a:t>
            </a:r>
            <a:endParaRPr b="1" sz="1800">
              <a:solidFill>
                <a:srgbClr val="FFFFFF"/>
              </a:solidFill>
              <a:latin typeface="Open Sans"/>
              <a:ea typeface="Open Sans"/>
              <a:cs typeface="Open Sans"/>
              <a:sym typeface="Open Sans"/>
            </a:endParaRPr>
          </a:p>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 Data Days</a:t>
            </a:r>
            <a:endParaRPr b="1" sz="1800">
              <a:solidFill>
                <a:srgbClr val="FFFFFF"/>
              </a:solidFill>
              <a:latin typeface="Open Sans"/>
              <a:ea typeface="Open Sans"/>
              <a:cs typeface="Open Sans"/>
              <a:sym typeface="Open Sans"/>
            </a:endParaRPr>
          </a:p>
        </p:txBody>
      </p:sp>
      <p:sp>
        <p:nvSpPr>
          <p:cNvPr id="444" name="Google Shape;444;p43"/>
          <p:cNvSpPr txBox="1"/>
          <p:nvPr/>
        </p:nvSpPr>
        <p:spPr>
          <a:xfrm>
            <a:off x="14054950" y="6921801"/>
            <a:ext cx="1660800" cy="20760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2"/>
                </a:solidFill>
                <a:latin typeface="Open Sans"/>
                <a:ea typeface="Open Sans"/>
                <a:cs typeface="Open Sans"/>
                <a:sym typeface="Open Sans"/>
              </a:rPr>
              <a:t>Kubernetes</a:t>
            </a:r>
            <a:endParaRPr b="1" sz="1800">
              <a:solidFill>
                <a:schemeClr val="lt2"/>
              </a:solidFill>
              <a:latin typeface="Open Sans"/>
              <a:ea typeface="Open Sans"/>
              <a:cs typeface="Open Sans"/>
              <a:sym typeface="Open Sans"/>
            </a:endParaRPr>
          </a:p>
          <a:p>
            <a:pPr indent="114300" lvl="0" marL="25400" marR="0" rtl="0" algn="ctr">
              <a:lnSpc>
                <a:spcPct val="101200"/>
              </a:lnSpc>
              <a:spcBef>
                <a:spcPts val="0"/>
              </a:spcBef>
              <a:spcAft>
                <a:spcPts val="0"/>
              </a:spcAft>
              <a:buNone/>
            </a:pPr>
            <a:r>
              <a:rPr b="1" lang="en" sz="1800">
                <a:solidFill>
                  <a:schemeClr val="lt2"/>
                </a:solidFill>
                <a:latin typeface="Open Sans"/>
                <a:ea typeface="Open Sans"/>
                <a:cs typeface="Open Sans"/>
                <a:sym typeface="Open Sans"/>
              </a:rPr>
              <a:t> &amp; AI</a:t>
            </a:r>
            <a:endParaRPr b="1" sz="1800">
              <a:solidFill>
                <a:schemeClr val="lt2"/>
              </a:solidFill>
              <a:latin typeface="Open Sans"/>
              <a:ea typeface="Open Sans"/>
              <a:cs typeface="Open Sans"/>
              <a:sym typeface="Open Sans"/>
            </a:endParaRPr>
          </a:p>
        </p:txBody>
      </p:sp>
      <p:sp>
        <p:nvSpPr>
          <p:cNvPr id="445" name="Google Shape;445;p43"/>
          <p:cNvSpPr/>
          <p:nvPr/>
        </p:nvSpPr>
        <p:spPr>
          <a:xfrm>
            <a:off x="14909040" y="5184266"/>
            <a:ext cx="2035067" cy="2075926"/>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446" name="Google Shape;446;p43"/>
          <p:cNvSpPr txBox="1"/>
          <p:nvPr/>
        </p:nvSpPr>
        <p:spPr>
          <a:xfrm>
            <a:off x="15096600" y="5143500"/>
            <a:ext cx="1660800" cy="2076000"/>
          </a:xfrm>
          <a:prstGeom prst="rect">
            <a:avLst/>
          </a:prstGeom>
          <a:noFill/>
          <a:ln>
            <a:noFill/>
          </a:ln>
        </p:spPr>
        <p:txBody>
          <a:bodyPr anchorCtr="0" anchor="ctr" bIns="0" lIns="0" spcFirstLastPara="1" rIns="0" wrap="square" tIns="15275">
            <a:noAutofit/>
          </a:bodyPr>
          <a:lstStyle/>
          <a:p>
            <a:pPr indent="0" lvl="0" marL="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AICON</a:t>
            </a:r>
            <a:endParaRPr b="1" sz="1800">
              <a:solidFill>
                <a:schemeClr val="lt1"/>
              </a:solidFill>
              <a:latin typeface="Open Sans"/>
              <a:ea typeface="Open Sans"/>
              <a:cs typeface="Open Sans"/>
              <a:sym typeface="Open Sans"/>
            </a:endParaRPr>
          </a:p>
          <a:p>
            <a:pPr indent="0" lvl="0" marL="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a:t>
            </a:r>
            <a:endParaRPr b="1" sz="1800">
              <a:solidFill>
                <a:schemeClr val="lt1"/>
              </a:solidFill>
              <a:latin typeface="Open Sans"/>
              <a:ea typeface="Open Sans"/>
              <a:cs typeface="Open Sans"/>
              <a:sym typeface="Open Sans"/>
            </a:endParaRPr>
          </a:p>
          <a:p>
            <a:pPr indent="0" lvl="0" marL="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GOTC</a:t>
            </a:r>
            <a:endParaRPr b="1" sz="1800">
              <a:solidFill>
                <a:schemeClr val="lt1"/>
              </a:solidFill>
              <a:latin typeface="Open Sans"/>
              <a:ea typeface="Open Sans"/>
              <a:cs typeface="Open Sans"/>
              <a:sym typeface="Open Sans"/>
            </a:endParaRPr>
          </a:p>
        </p:txBody>
      </p:sp>
      <p:sp>
        <p:nvSpPr>
          <p:cNvPr id="447" name="Google Shape;447;p43"/>
          <p:cNvSpPr txBox="1"/>
          <p:nvPr/>
        </p:nvSpPr>
        <p:spPr>
          <a:xfrm>
            <a:off x="12942575" y="5153652"/>
            <a:ext cx="1660800" cy="2076000"/>
          </a:xfrm>
          <a:prstGeom prst="rect">
            <a:avLst/>
          </a:prstGeom>
          <a:no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KubeCon</a:t>
            </a:r>
            <a:endParaRPr b="1" sz="2000">
              <a:solidFill>
                <a:srgbClr val="FFFFFF"/>
              </a:solidFill>
              <a:latin typeface="Open Sans"/>
              <a:ea typeface="Open Sans"/>
              <a:cs typeface="Open Sans"/>
              <a:sym typeface="Open Sans"/>
            </a:endParaRPr>
          </a:p>
        </p:txBody>
      </p:sp>
      <p:sp>
        <p:nvSpPr>
          <p:cNvPr id="448" name="Google Shape;448;p43"/>
          <p:cNvSpPr/>
          <p:nvPr/>
        </p:nvSpPr>
        <p:spPr>
          <a:xfrm>
            <a:off x="9519417" y="6920959"/>
            <a:ext cx="2035067" cy="2075926"/>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3500">
              <a:solidFill>
                <a:schemeClr val="lt1"/>
              </a:solidFill>
              <a:latin typeface="Open Sans"/>
              <a:ea typeface="Open Sans"/>
              <a:cs typeface="Open Sans"/>
              <a:sym typeface="Open Sans"/>
            </a:endParaRPr>
          </a:p>
        </p:txBody>
      </p:sp>
      <p:sp>
        <p:nvSpPr>
          <p:cNvPr id="449" name="Google Shape;449;p43"/>
          <p:cNvSpPr txBox="1"/>
          <p:nvPr/>
        </p:nvSpPr>
        <p:spPr>
          <a:xfrm>
            <a:off x="9706975" y="6921800"/>
            <a:ext cx="1660800" cy="20760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2"/>
                </a:solidFill>
                <a:latin typeface="Open Sans"/>
                <a:ea typeface="Open Sans"/>
                <a:cs typeface="Open Sans"/>
                <a:sym typeface="Open Sans"/>
              </a:rPr>
              <a:t>AI.Dev</a:t>
            </a:r>
            <a:endParaRPr b="1" sz="1800">
              <a:solidFill>
                <a:schemeClr val="lt2"/>
              </a:solidFill>
              <a:latin typeface="Open Sans"/>
              <a:ea typeface="Open Sans"/>
              <a:cs typeface="Open Sans"/>
              <a:sym typeface="Open Sans"/>
            </a:endParaRPr>
          </a:p>
        </p:txBody>
      </p:sp>
      <p:pic>
        <p:nvPicPr>
          <p:cNvPr id="450" name="Google Shape;450;p43"/>
          <p:cNvPicPr preferRelativeResize="0"/>
          <p:nvPr/>
        </p:nvPicPr>
        <p:blipFill>
          <a:blip r:embed="rId3">
            <a:alphaModFix/>
          </a:blip>
          <a:stretch>
            <a:fillRect/>
          </a:stretch>
        </p:blipFill>
        <p:spPr>
          <a:xfrm>
            <a:off x="1714102" y="3208075"/>
            <a:ext cx="1540824" cy="1540824"/>
          </a:xfrm>
          <a:prstGeom prst="rect">
            <a:avLst/>
          </a:prstGeom>
          <a:noFill/>
          <a:ln>
            <a:noFill/>
          </a:ln>
        </p:spPr>
      </p:pic>
      <p:pic>
        <p:nvPicPr>
          <p:cNvPr id="451" name="Google Shape;451;p43"/>
          <p:cNvPicPr preferRelativeResize="0"/>
          <p:nvPr/>
        </p:nvPicPr>
        <p:blipFill>
          <a:blip r:embed="rId4">
            <a:alphaModFix/>
          </a:blip>
          <a:stretch>
            <a:fillRect/>
          </a:stretch>
        </p:blipFill>
        <p:spPr>
          <a:xfrm>
            <a:off x="9697250" y="3101175"/>
            <a:ext cx="1458201" cy="14582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44"/>
          <p:cNvSpPr txBox="1"/>
          <p:nvPr/>
        </p:nvSpPr>
        <p:spPr>
          <a:xfrm>
            <a:off x="13226198" y="4507262"/>
            <a:ext cx="2255400" cy="1267200"/>
          </a:xfrm>
          <a:prstGeom prst="rect">
            <a:avLst/>
          </a:prstGeom>
          <a:noFill/>
          <a:ln>
            <a:noFill/>
          </a:ln>
        </p:spPr>
        <p:txBody>
          <a:bodyPr anchorCtr="0" anchor="t" bIns="94300" lIns="94300" spcFirstLastPara="1" rIns="94300" wrap="square" tIns="94300">
            <a:noAutofit/>
          </a:bodyPr>
          <a:lstStyle/>
          <a:p>
            <a:pPr indent="0" lvl="0" marL="177800" marR="0" rtl="0" algn="ctr">
              <a:lnSpc>
                <a:spcPct val="100000"/>
              </a:lnSpc>
              <a:spcBef>
                <a:spcPts val="800"/>
              </a:spcBef>
              <a:spcAft>
                <a:spcPts val="0"/>
              </a:spcAft>
              <a:buClr>
                <a:srgbClr val="000000"/>
              </a:buClr>
              <a:buSzPts val="1800"/>
              <a:buFont typeface="Arial"/>
              <a:buNone/>
            </a:pPr>
            <a:r>
              <a:t/>
            </a:r>
            <a:endParaRPr b="1" i="0" sz="1800" u="none" cap="none" strike="noStrike">
              <a:solidFill>
                <a:schemeClr val="lt1"/>
              </a:solidFill>
              <a:latin typeface="Open Sans"/>
              <a:ea typeface="Open Sans"/>
              <a:cs typeface="Open Sans"/>
              <a:sym typeface="Open Sans"/>
            </a:endParaRPr>
          </a:p>
        </p:txBody>
      </p:sp>
      <p:sp>
        <p:nvSpPr>
          <p:cNvPr id="457" name="Google Shape;457;p44"/>
          <p:cNvSpPr/>
          <p:nvPr/>
        </p:nvSpPr>
        <p:spPr>
          <a:xfrm>
            <a:off x="9337593" y="3125550"/>
            <a:ext cx="5808600" cy="2413800"/>
          </a:xfrm>
          <a:prstGeom prst="rect">
            <a:avLst/>
          </a:prstGeom>
          <a:solidFill>
            <a:schemeClr val="accent2"/>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Neutral </a:t>
            </a:r>
            <a:endParaRPr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None/>
            </a:pPr>
            <a:r>
              <a:rPr lang="en" sz="1800">
                <a:solidFill>
                  <a:schemeClr val="lt1"/>
                </a:solidFill>
                <a:latin typeface="Open Sans"/>
                <a:ea typeface="Open Sans"/>
                <a:cs typeface="Open Sans"/>
                <a:sym typeface="Open Sans"/>
              </a:rPr>
              <a:t>Trusted neutral foundation hosting projects and their IP, increasing the willingness of  organizations to collaborate &amp; contribute</a:t>
            </a:r>
            <a:endParaRPr sz="1800">
              <a:solidFill>
                <a:schemeClr val="lt1"/>
              </a:solidFill>
              <a:latin typeface="Open Sans"/>
              <a:ea typeface="Open Sans"/>
              <a:cs typeface="Open Sans"/>
              <a:sym typeface="Open Sans"/>
            </a:endParaRPr>
          </a:p>
        </p:txBody>
      </p:sp>
      <p:sp>
        <p:nvSpPr>
          <p:cNvPr id="458" name="Google Shape;458;p44"/>
          <p:cNvSpPr/>
          <p:nvPr/>
        </p:nvSpPr>
        <p:spPr>
          <a:xfrm>
            <a:off x="9337597" y="5934499"/>
            <a:ext cx="5808600" cy="2413800"/>
          </a:xfrm>
          <a:prstGeom prst="rect">
            <a:avLst/>
          </a:prstGeom>
          <a:solidFill>
            <a:schemeClr val="accent3"/>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Open Governance</a:t>
            </a:r>
            <a:endParaRPr b="1"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None/>
            </a:pPr>
            <a:r>
              <a:rPr lang="en" sz="1800">
                <a:solidFill>
                  <a:schemeClr val="lt1"/>
                </a:solidFill>
                <a:latin typeface="Open Sans"/>
                <a:ea typeface="Open Sans"/>
                <a:cs typeface="Open Sans"/>
                <a:sym typeface="Open Sans"/>
              </a:rPr>
              <a:t>Open, transparent and fair governance model across all efforts and projects in the Linux Foundation and its umbrella foundations</a:t>
            </a:r>
            <a:endParaRPr sz="1800"/>
          </a:p>
        </p:txBody>
      </p:sp>
      <p:sp>
        <p:nvSpPr>
          <p:cNvPr id="459" name="Google Shape;459;p4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Why Launch Generative AI Commons in the LF?</a:t>
            </a:r>
            <a:endParaRPr/>
          </a:p>
        </p:txBody>
      </p:sp>
      <p:sp>
        <p:nvSpPr>
          <p:cNvPr id="460" name="Google Shape;460;p44"/>
          <p:cNvSpPr txBox="1"/>
          <p:nvPr/>
        </p:nvSpPr>
        <p:spPr>
          <a:xfrm>
            <a:off x="4502794" y="3688412"/>
            <a:ext cx="2570400" cy="1267200"/>
          </a:xfrm>
          <a:prstGeom prst="rect">
            <a:avLst/>
          </a:prstGeom>
          <a:noFill/>
          <a:ln>
            <a:noFill/>
          </a:ln>
        </p:spPr>
        <p:txBody>
          <a:bodyPr anchorCtr="0" anchor="ctr" bIns="94300" lIns="94300" spcFirstLastPara="1" rIns="94300" wrap="square" tIns="94300">
            <a:noAutofit/>
          </a:bodyPr>
          <a:lstStyle/>
          <a:p>
            <a:pPr indent="0" lvl="0" marL="177800" marR="0" rtl="0" algn="ctr">
              <a:lnSpc>
                <a:spcPct val="100000"/>
              </a:lnSpc>
              <a:spcBef>
                <a:spcPts val="800"/>
              </a:spcBef>
              <a:spcAft>
                <a:spcPts val="0"/>
              </a:spcAft>
              <a:buClr>
                <a:srgbClr val="000000"/>
              </a:buClr>
              <a:buSzPts val="1800"/>
              <a:buFont typeface="Arial"/>
              <a:buNone/>
            </a:pPr>
            <a:r>
              <a:t/>
            </a:r>
            <a:endParaRPr b="1" i="0" sz="1400" u="none" cap="none" strike="noStrike">
              <a:solidFill>
                <a:schemeClr val="lt1"/>
              </a:solidFill>
              <a:latin typeface="Open Sans"/>
              <a:ea typeface="Open Sans"/>
              <a:cs typeface="Open Sans"/>
              <a:sym typeface="Open Sans"/>
            </a:endParaRPr>
          </a:p>
        </p:txBody>
      </p:sp>
      <p:sp>
        <p:nvSpPr>
          <p:cNvPr id="461" name="Google Shape;461;p44"/>
          <p:cNvSpPr/>
          <p:nvPr/>
        </p:nvSpPr>
        <p:spPr>
          <a:xfrm>
            <a:off x="3141807" y="3125550"/>
            <a:ext cx="5808600" cy="2413800"/>
          </a:xfrm>
          <a:prstGeom prst="rect">
            <a:avLst/>
          </a:prstGeom>
          <a:solidFill>
            <a:schemeClr val="accent1"/>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Not-for-profit</a:t>
            </a:r>
            <a:endParaRPr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A non-profit that hosts and promotes the collaborative development of open source projects (sw, hw, standards)</a:t>
            </a:r>
            <a:endParaRPr sz="1800">
              <a:solidFill>
                <a:schemeClr val="lt1"/>
              </a:solidFill>
              <a:latin typeface="Open Sans"/>
              <a:ea typeface="Open Sans"/>
              <a:cs typeface="Open Sans"/>
              <a:sym typeface="Open Sans"/>
            </a:endParaRPr>
          </a:p>
        </p:txBody>
      </p:sp>
      <p:sp>
        <p:nvSpPr>
          <p:cNvPr id="462" name="Google Shape;462;p44"/>
          <p:cNvSpPr/>
          <p:nvPr/>
        </p:nvSpPr>
        <p:spPr>
          <a:xfrm>
            <a:off x="3141803" y="5934501"/>
            <a:ext cx="5808600" cy="2413800"/>
          </a:xfrm>
          <a:prstGeom prst="rect">
            <a:avLst/>
          </a:prstGeom>
          <a:solidFill>
            <a:srgbClr val="1155CC"/>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Credible </a:t>
            </a:r>
            <a:endParaRPr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3000+ members, 1000+ open source projects, launching cross industry efforts, leading oss technologies in all industry sectors</a:t>
            </a:r>
            <a:endParaRPr sz="1800">
              <a:solidFill>
                <a:schemeClr val="lt1"/>
              </a:solidFill>
              <a:latin typeface="Open Sans"/>
              <a:ea typeface="Open Sans"/>
              <a:cs typeface="Open Sans"/>
              <a:sym typeface="Open Sans"/>
            </a:endParaRPr>
          </a:p>
        </p:txBody>
      </p:sp>
      <p:sp>
        <p:nvSpPr>
          <p:cNvPr id="463" name="Google Shape;463;p4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8"/>
          <p:cNvPicPr preferRelativeResize="0"/>
          <p:nvPr/>
        </p:nvPicPr>
        <p:blipFill>
          <a:blip r:embed="rId3">
            <a:alphaModFix amt="4000"/>
          </a:blip>
          <a:stretch>
            <a:fillRect/>
          </a:stretch>
        </p:blipFill>
        <p:spPr>
          <a:xfrm>
            <a:off x="3646925" y="-37062"/>
            <a:ext cx="10994151" cy="10994175"/>
          </a:xfrm>
          <a:prstGeom prst="rect">
            <a:avLst/>
          </a:prstGeom>
          <a:noFill/>
          <a:ln>
            <a:noFill/>
          </a:ln>
        </p:spPr>
      </p:pic>
      <p:sp>
        <p:nvSpPr>
          <p:cNvPr id="87" name="Google Shape;87;p18"/>
          <p:cNvSpPr txBox="1"/>
          <p:nvPr>
            <p:ph idx="4294967295" type="body"/>
          </p:nvPr>
        </p:nvSpPr>
        <p:spPr>
          <a:xfrm>
            <a:off x="1257300" y="2677600"/>
            <a:ext cx="15773400" cy="3808200"/>
          </a:xfrm>
          <a:prstGeom prst="rect">
            <a:avLst/>
          </a:prstGeom>
        </p:spPr>
        <p:txBody>
          <a:bodyPr anchorCtr="0" anchor="ctr" bIns="0" lIns="0" spcFirstLastPara="1" rIns="0" wrap="square" tIns="0">
            <a:normAutofit/>
          </a:bodyPr>
          <a:lstStyle/>
          <a:p>
            <a:pPr indent="0" lvl="0" marL="0" rtl="0" algn="l">
              <a:lnSpc>
                <a:spcPct val="115000"/>
              </a:lnSpc>
              <a:spcBef>
                <a:spcPts val="0"/>
              </a:spcBef>
              <a:spcAft>
                <a:spcPts val="0"/>
              </a:spcAft>
              <a:buNone/>
            </a:pPr>
            <a:r>
              <a:rPr lang="en" sz="3600"/>
              <a:t>The </a:t>
            </a:r>
            <a:r>
              <a:rPr b="1" lang="en" sz="3600"/>
              <a:t>LF AI &amp; Data</a:t>
            </a:r>
            <a:r>
              <a:rPr lang="en" sz="3600"/>
              <a:t> is a global not for profit foundation that hosts critical components of the global AI &amp; Data technology infrastructure. It brings together the world’s top developers, end users, and vendors to identify and contribute to the projects and initiatives that address industry challenges for the benefit of all participants.</a:t>
            </a:r>
            <a:endParaRPr sz="3600"/>
          </a:p>
        </p:txBody>
      </p:sp>
      <p:sp>
        <p:nvSpPr>
          <p:cNvPr id="88" name="Google Shape;88;p18"/>
          <p:cNvSpPr txBox="1"/>
          <p:nvPr>
            <p:ph type="title"/>
          </p:nvPr>
        </p:nvSpPr>
        <p:spPr>
          <a:xfrm>
            <a:off x="937260" y="547689"/>
            <a:ext cx="16400700" cy="14037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None/>
            </a:pPr>
            <a:r>
              <a:rPr lang="en">
                <a:solidFill>
                  <a:schemeClr val="dk1"/>
                </a:solidFill>
                <a:latin typeface="Bitter Medium"/>
                <a:ea typeface="Bitter Medium"/>
                <a:cs typeface="Bitter Medium"/>
                <a:sym typeface="Bitter Medium"/>
              </a:rPr>
              <a:t>Who is LF AI &amp; Data?</a:t>
            </a:r>
            <a:endParaRPr>
              <a:solidFill>
                <a:schemeClr val="dk1"/>
              </a:solidFill>
              <a:latin typeface="Bitter Medium"/>
              <a:ea typeface="Bitter Medium"/>
              <a:cs typeface="Bitter Medium"/>
              <a:sym typeface="Bitter Medium"/>
            </a:endParaRPr>
          </a:p>
        </p:txBody>
      </p:sp>
      <p:sp>
        <p:nvSpPr>
          <p:cNvPr id="89" name="Google Shape;89;p18"/>
          <p:cNvSpPr txBox="1"/>
          <p:nvPr>
            <p:ph idx="12" type="sldNum"/>
          </p:nvPr>
        </p:nvSpPr>
        <p:spPr>
          <a:xfrm>
            <a:off x="17736509" y="9875520"/>
            <a:ext cx="551700" cy="4113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b="1" lang="en"/>
              <a:t>‹#›</a:t>
            </a:fld>
            <a:endParaRPr b="1"/>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45"/>
          <p:cNvSpPr/>
          <p:nvPr/>
        </p:nvSpPr>
        <p:spPr>
          <a:xfrm>
            <a:off x="623400" y="2238500"/>
            <a:ext cx="5193600" cy="2088600"/>
          </a:xfrm>
          <a:prstGeom prst="rect">
            <a:avLst/>
          </a:prstGeom>
          <a:solidFill>
            <a:schemeClr val="accent1"/>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Growth</a:t>
            </a:r>
            <a:endParaRPr b="1" sz="26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Build momentum within the LF community of thousands members</a:t>
            </a:r>
            <a:endParaRPr sz="1800">
              <a:solidFill>
                <a:schemeClr val="lt1"/>
              </a:solidFill>
              <a:latin typeface="Open Sans"/>
              <a:ea typeface="Open Sans"/>
              <a:cs typeface="Open Sans"/>
              <a:sym typeface="Open Sans"/>
            </a:endParaRPr>
          </a:p>
        </p:txBody>
      </p:sp>
      <p:sp>
        <p:nvSpPr>
          <p:cNvPr id="469" name="Google Shape;469;p45"/>
          <p:cNvSpPr/>
          <p:nvPr/>
        </p:nvSpPr>
        <p:spPr>
          <a:xfrm>
            <a:off x="6163420" y="2238500"/>
            <a:ext cx="5193600" cy="2088600"/>
          </a:xfrm>
          <a:prstGeom prst="rect">
            <a:avLst/>
          </a:prstGeom>
          <a:solidFill>
            <a:schemeClr val="accent2"/>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Financial Support </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Raise and manage funds for the projects or launched efforts</a:t>
            </a:r>
            <a:endParaRPr sz="1800">
              <a:solidFill>
                <a:schemeClr val="lt1"/>
              </a:solidFill>
              <a:latin typeface="Open Sans"/>
              <a:ea typeface="Open Sans"/>
              <a:cs typeface="Open Sans"/>
              <a:sym typeface="Open Sans"/>
            </a:endParaRPr>
          </a:p>
        </p:txBody>
      </p:sp>
      <p:sp>
        <p:nvSpPr>
          <p:cNvPr id="470" name="Google Shape;470;p45"/>
          <p:cNvSpPr/>
          <p:nvPr/>
        </p:nvSpPr>
        <p:spPr>
          <a:xfrm>
            <a:off x="11703439" y="2238500"/>
            <a:ext cx="5193600" cy="2088600"/>
          </a:xfrm>
          <a:prstGeom prst="rect">
            <a:avLst/>
          </a:prstGeom>
          <a:solidFill>
            <a:schemeClr val="accent3"/>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Experience</a:t>
            </a:r>
            <a:endParaRPr b="1" sz="2600">
              <a:solidFill>
                <a:schemeClr val="lt1"/>
              </a:solidFill>
              <a:latin typeface="Open Sans"/>
              <a:ea typeface="Open Sans"/>
              <a:cs typeface="Open Sans"/>
              <a:sym typeface="Open Sans"/>
            </a:endParaRPr>
          </a:p>
          <a:p>
            <a:pPr indent="0" lvl="0" marL="0" marR="0" rtl="0" algn="ctr">
              <a:lnSpc>
                <a:spcPct val="115000"/>
              </a:lnSpc>
              <a:spcBef>
                <a:spcPts val="0"/>
              </a:spcBef>
              <a:spcAft>
                <a:spcPts val="1000"/>
              </a:spcAft>
              <a:buClr>
                <a:srgbClr val="000000"/>
              </a:buClr>
              <a:buSzPts val="1800"/>
              <a:buFont typeface="Arial"/>
              <a:buNone/>
            </a:pPr>
            <a:r>
              <a:rPr lang="en" sz="1800">
                <a:solidFill>
                  <a:schemeClr val="lt1"/>
                </a:solidFill>
                <a:latin typeface="Open Sans"/>
                <a:ea typeface="Open Sans"/>
                <a:cs typeface="Open Sans"/>
                <a:sym typeface="Open Sans"/>
              </a:rPr>
              <a:t>A team of professional dedicated staff who share deep open source experience</a:t>
            </a:r>
            <a:endParaRPr sz="1800">
              <a:solidFill>
                <a:schemeClr val="lt1"/>
              </a:solidFill>
              <a:latin typeface="Open Sans"/>
              <a:ea typeface="Open Sans"/>
              <a:cs typeface="Open Sans"/>
              <a:sym typeface="Open Sans"/>
            </a:endParaRPr>
          </a:p>
        </p:txBody>
      </p:sp>
      <p:sp>
        <p:nvSpPr>
          <p:cNvPr id="471" name="Google Shape;471;p45"/>
          <p:cNvSpPr/>
          <p:nvPr/>
        </p:nvSpPr>
        <p:spPr>
          <a:xfrm>
            <a:off x="623404" y="4447406"/>
            <a:ext cx="5193600" cy="2088600"/>
          </a:xfrm>
          <a:prstGeom prst="rect">
            <a:avLst/>
          </a:prstGeom>
          <a:solidFill>
            <a:schemeClr val="accent2"/>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Asset Manager</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2000">
                <a:solidFill>
                  <a:schemeClr val="lt1"/>
                </a:solidFill>
                <a:latin typeface="Open Sans"/>
                <a:ea typeface="Open Sans"/>
                <a:cs typeface="Open Sans"/>
                <a:sym typeface="Open Sans"/>
              </a:rPr>
              <a:t>Manage project/community assets with deep expertise at large scale</a:t>
            </a:r>
            <a:endParaRPr sz="2000">
              <a:solidFill>
                <a:schemeClr val="lt1"/>
              </a:solidFill>
              <a:latin typeface="Open Sans"/>
              <a:ea typeface="Open Sans"/>
              <a:cs typeface="Open Sans"/>
              <a:sym typeface="Open Sans"/>
            </a:endParaRPr>
          </a:p>
        </p:txBody>
      </p:sp>
      <p:sp>
        <p:nvSpPr>
          <p:cNvPr id="472" name="Google Shape;472;p45"/>
          <p:cNvSpPr/>
          <p:nvPr/>
        </p:nvSpPr>
        <p:spPr>
          <a:xfrm>
            <a:off x="6163420" y="4447425"/>
            <a:ext cx="5193600" cy="2088600"/>
          </a:xfrm>
          <a:prstGeom prst="rect">
            <a:avLst/>
          </a:prstGeom>
          <a:solidFill>
            <a:schemeClr val="accent3"/>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Ecosystem Builder</a:t>
            </a:r>
            <a:endParaRPr sz="2000">
              <a:solidFill>
                <a:schemeClr val="lt1"/>
              </a:solidFill>
              <a:latin typeface="Open Sans"/>
              <a:ea typeface="Open Sans"/>
              <a:cs typeface="Open Sans"/>
              <a:sym typeface="Open Sans"/>
            </a:endParaRPr>
          </a:p>
          <a:p>
            <a:pPr indent="0" lvl="0" marL="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Building ecosystems across oss, open hw, standards, and data sharing </a:t>
            </a:r>
            <a:endParaRPr sz="1800">
              <a:solidFill>
                <a:schemeClr val="lt1"/>
              </a:solidFill>
              <a:latin typeface="Open Sans"/>
              <a:ea typeface="Open Sans"/>
              <a:cs typeface="Open Sans"/>
              <a:sym typeface="Open Sans"/>
            </a:endParaRPr>
          </a:p>
        </p:txBody>
      </p:sp>
      <p:sp>
        <p:nvSpPr>
          <p:cNvPr id="473" name="Google Shape;473;p45"/>
          <p:cNvSpPr/>
          <p:nvPr/>
        </p:nvSpPr>
        <p:spPr>
          <a:xfrm>
            <a:off x="11703432" y="4447406"/>
            <a:ext cx="5193600" cy="2088600"/>
          </a:xfrm>
          <a:prstGeom prst="rect">
            <a:avLst/>
          </a:prstGeom>
          <a:solidFill>
            <a:schemeClr val="accent1"/>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Credible Entity</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In launching cross industry efforts, leading oss technologies in all sectors</a:t>
            </a:r>
            <a:endParaRPr sz="1800">
              <a:solidFill>
                <a:schemeClr val="lt1"/>
              </a:solidFill>
              <a:latin typeface="Open Sans"/>
              <a:ea typeface="Open Sans"/>
              <a:cs typeface="Open Sans"/>
              <a:sym typeface="Open Sans"/>
            </a:endParaRPr>
          </a:p>
        </p:txBody>
      </p:sp>
      <p:sp>
        <p:nvSpPr>
          <p:cNvPr id="474" name="Google Shape;474;p4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Available Support Programs</a:t>
            </a:r>
            <a:endParaRPr/>
          </a:p>
        </p:txBody>
      </p:sp>
      <p:sp>
        <p:nvSpPr>
          <p:cNvPr id="475" name="Google Shape;475;p45"/>
          <p:cNvSpPr/>
          <p:nvPr/>
        </p:nvSpPr>
        <p:spPr>
          <a:xfrm>
            <a:off x="623407" y="6656310"/>
            <a:ext cx="5193600" cy="2088600"/>
          </a:xfrm>
          <a:prstGeom prst="rect">
            <a:avLst/>
          </a:prstGeom>
          <a:solidFill>
            <a:schemeClr val="accent1"/>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Resources </a:t>
            </a:r>
            <a:endParaRPr b="1"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Events, PM support, community, LFX Platform, marketing, training &amp; cert, IT, Creative, market services</a:t>
            </a:r>
            <a:endParaRPr sz="1800">
              <a:solidFill>
                <a:schemeClr val="lt1"/>
              </a:solidFill>
              <a:latin typeface="Open Sans"/>
              <a:ea typeface="Open Sans"/>
              <a:cs typeface="Open Sans"/>
              <a:sym typeface="Open Sans"/>
            </a:endParaRPr>
          </a:p>
        </p:txBody>
      </p:sp>
      <p:sp>
        <p:nvSpPr>
          <p:cNvPr id="476" name="Google Shape;476;p45"/>
          <p:cNvSpPr/>
          <p:nvPr/>
        </p:nvSpPr>
        <p:spPr>
          <a:xfrm>
            <a:off x="6163420" y="6656398"/>
            <a:ext cx="5193600" cy="2088600"/>
          </a:xfrm>
          <a:prstGeom prst="rect">
            <a:avLst/>
          </a:prstGeom>
          <a:solidFill>
            <a:schemeClr val="accent2"/>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Legal Services</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Trademark management, license compliance, export control filings, DCOs, CLAs, etc.</a:t>
            </a:r>
            <a:endParaRPr sz="1800">
              <a:solidFill>
                <a:schemeClr val="lt1"/>
              </a:solidFill>
              <a:latin typeface="Open Sans"/>
              <a:ea typeface="Open Sans"/>
              <a:cs typeface="Open Sans"/>
              <a:sym typeface="Open Sans"/>
            </a:endParaRPr>
          </a:p>
        </p:txBody>
      </p:sp>
      <p:sp>
        <p:nvSpPr>
          <p:cNvPr id="477" name="Google Shape;477;p4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6"/>
          <p:cNvSpPr txBox="1"/>
          <p:nvPr>
            <p:ph idx="4294967295" type="title"/>
          </p:nvPr>
        </p:nvSpPr>
        <p:spPr>
          <a:xfrm>
            <a:off x="593794" y="890059"/>
            <a:ext cx="16779600" cy="981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Generative AI Commons - Initial Workstreams</a:t>
            </a:r>
            <a:endParaRPr/>
          </a:p>
        </p:txBody>
      </p:sp>
      <p:sp>
        <p:nvSpPr>
          <p:cNvPr id="484" name="Google Shape;484;p46"/>
          <p:cNvSpPr/>
          <p:nvPr/>
        </p:nvSpPr>
        <p:spPr>
          <a:xfrm>
            <a:off x="1123575" y="2389391"/>
            <a:ext cx="5235000" cy="3262200"/>
          </a:xfrm>
          <a:prstGeom prst="rect">
            <a:avLst/>
          </a:prstGeom>
          <a:solidFill>
            <a:srgbClr val="0088FF"/>
          </a:solidFill>
          <a:ln>
            <a:noFill/>
          </a:ln>
        </p:spPr>
        <p:txBody>
          <a:bodyPr anchorCtr="0" anchor="t" bIns="243800" lIns="243800" spcFirstLastPara="1" rIns="243800" wrap="square" tIns="210300">
            <a:noAutofit/>
          </a:bodyPr>
          <a:lstStyle/>
          <a:p>
            <a:pPr indent="0" lvl="0" marL="0" rtl="0" algn="ctr">
              <a:lnSpc>
                <a:spcPct val="115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Emerging LLM Architectures</a:t>
            </a:r>
            <a:endParaRPr sz="2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Curation of oss projects</a:t>
            </a:r>
            <a:endParaRPr sz="1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Security </a:t>
            </a:r>
            <a:endParaRPr sz="1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Privacy</a:t>
            </a:r>
            <a:endParaRPr sz="1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Trusted &amp; responsible AI </a:t>
            </a:r>
            <a:endParaRPr sz="1800">
              <a:solidFill>
                <a:srgbClr val="FFFFFF"/>
              </a:solidFill>
              <a:latin typeface="Open Sans"/>
              <a:ea typeface="Open Sans"/>
              <a:cs typeface="Open Sans"/>
              <a:sym typeface="Open Sans"/>
            </a:endParaRPr>
          </a:p>
        </p:txBody>
      </p:sp>
      <p:sp>
        <p:nvSpPr>
          <p:cNvPr id="485" name="Google Shape;485;p46"/>
          <p:cNvSpPr/>
          <p:nvPr/>
        </p:nvSpPr>
        <p:spPr>
          <a:xfrm>
            <a:off x="9326675" y="5834925"/>
            <a:ext cx="5162700" cy="2822100"/>
          </a:xfrm>
          <a:prstGeom prst="rect">
            <a:avLst/>
          </a:prstGeom>
          <a:solidFill>
            <a:srgbClr val="0088FF"/>
          </a:solidFill>
          <a:ln>
            <a:noFill/>
          </a:ln>
        </p:spPr>
        <p:txBody>
          <a:bodyPr anchorCtr="0" anchor="t" bIns="243800" lIns="429750" spcFirstLastPara="1" rIns="429750" wrap="square" tIns="210300">
            <a:noAutofit/>
          </a:bodyPr>
          <a:lstStyle/>
          <a:p>
            <a:pPr indent="0" lvl="0" marL="0" rtl="0" algn="ctr">
              <a:lnSpc>
                <a:spcPct val="115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Openness Framework</a:t>
            </a:r>
            <a:endParaRPr sz="28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rPr lang="en" sz="1800">
                <a:solidFill>
                  <a:srgbClr val="FFFFFF"/>
                </a:solidFill>
                <a:latin typeface="Open Sans"/>
                <a:ea typeface="Open Sans"/>
                <a:cs typeface="Open Sans"/>
                <a:sym typeface="Open Sans"/>
              </a:rPr>
              <a:t>A </a:t>
            </a:r>
            <a:r>
              <a:rPr lang="en" sz="1800">
                <a:solidFill>
                  <a:schemeClr val="lt1"/>
                </a:solidFill>
                <a:latin typeface="Open Sans"/>
                <a:ea typeface="Open Sans"/>
                <a:cs typeface="Open Sans"/>
                <a:sym typeface="Open Sans"/>
              </a:rPr>
              <a:t>framework to evaluate the openness of ML models by measure of how many of its elements are made available under an open source license.</a:t>
            </a:r>
            <a:endParaRPr sz="1800">
              <a:solidFill>
                <a:srgbClr val="FFFFFF"/>
              </a:solidFill>
              <a:latin typeface="Open Sans"/>
              <a:ea typeface="Open Sans"/>
              <a:cs typeface="Open Sans"/>
              <a:sym typeface="Open Sans"/>
            </a:endParaRPr>
          </a:p>
        </p:txBody>
      </p:sp>
      <p:sp>
        <p:nvSpPr>
          <p:cNvPr id="486" name="Google Shape;486;p46"/>
          <p:cNvSpPr/>
          <p:nvPr/>
        </p:nvSpPr>
        <p:spPr>
          <a:xfrm>
            <a:off x="6554684" y="2389391"/>
            <a:ext cx="5162700" cy="3262200"/>
          </a:xfrm>
          <a:prstGeom prst="rect">
            <a:avLst/>
          </a:prstGeom>
          <a:solidFill>
            <a:schemeClr val="accent2"/>
          </a:solidFill>
          <a:ln>
            <a:noFill/>
          </a:ln>
        </p:spPr>
        <p:txBody>
          <a:bodyPr anchorCtr="0" anchor="t" bIns="243800" lIns="243800" spcFirstLastPara="1" rIns="243800" wrap="square" tIns="210300">
            <a:noAutofit/>
          </a:bodyPr>
          <a:lstStyle/>
          <a:p>
            <a:pPr indent="0" lvl="0" marL="0" marR="0" rtl="0" algn="ctr">
              <a:lnSpc>
                <a:spcPct val="115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Model-Centric</a:t>
            </a:r>
            <a:endParaRPr sz="28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Hosting models </a:t>
            </a:r>
            <a:endParaRPr sz="21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Collaborating on building foundational models </a:t>
            </a:r>
            <a:endParaRPr sz="21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Hosting Gen AI tools</a:t>
            </a:r>
            <a:endParaRPr sz="21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Application framework tools </a:t>
            </a:r>
            <a:endParaRPr sz="2100">
              <a:solidFill>
                <a:schemeClr val="lt1"/>
              </a:solidFill>
              <a:latin typeface="Open Sans"/>
              <a:ea typeface="Open Sans"/>
              <a:cs typeface="Open Sans"/>
              <a:sym typeface="Open Sans"/>
            </a:endParaRPr>
          </a:p>
        </p:txBody>
      </p:sp>
      <p:sp>
        <p:nvSpPr>
          <p:cNvPr id="487" name="Google Shape;487;p46"/>
          <p:cNvSpPr/>
          <p:nvPr/>
        </p:nvSpPr>
        <p:spPr>
          <a:xfrm>
            <a:off x="11913342" y="2389250"/>
            <a:ext cx="5235000" cy="3262200"/>
          </a:xfrm>
          <a:prstGeom prst="rect">
            <a:avLst/>
          </a:prstGeom>
          <a:solidFill>
            <a:srgbClr val="0088FF"/>
          </a:solidFill>
          <a:ln>
            <a:noFill/>
          </a:ln>
        </p:spPr>
        <p:txBody>
          <a:bodyPr anchorCtr="0" anchor="t" bIns="243800" lIns="243800" spcFirstLastPara="1" rIns="243800" wrap="square" tIns="210300">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Data-Centric</a:t>
            </a:r>
            <a:endParaRPr b="1" sz="2800">
              <a:solidFill>
                <a:schemeClr val="lt1"/>
              </a:solidFill>
              <a:latin typeface="Open Sans"/>
              <a:ea typeface="Open Sans"/>
              <a:cs typeface="Open Sans"/>
              <a:sym typeface="Open Sans"/>
            </a:endParaRPr>
          </a:p>
          <a:p>
            <a:pPr indent="-571500" lvl="0" marL="914400" rtl="0" algn="l">
              <a:lnSpc>
                <a:spcPct val="115000"/>
              </a:lnSpc>
              <a:spcBef>
                <a:spcPts val="2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Hosting and curating open source datasets</a:t>
            </a:r>
            <a:endParaRPr sz="1800">
              <a:solidFill>
                <a:schemeClr val="lt1"/>
              </a:solidFill>
              <a:latin typeface="Open Sans"/>
              <a:ea typeface="Open Sans"/>
              <a:cs typeface="Open Sans"/>
              <a:sym typeface="Open Sans"/>
            </a:endParaRPr>
          </a:p>
          <a:p>
            <a:pPr indent="-571500" lvl="0" marL="914400" rtl="0" algn="l">
              <a:lnSpc>
                <a:spcPct val="115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Hosting Data supporting tools (db, annotation, labeling, workflow, etc.) </a:t>
            </a:r>
            <a:endParaRPr sz="1800">
              <a:solidFill>
                <a:schemeClr val="lt1"/>
              </a:solidFill>
              <a:latin typeface="Open Sans"/>
              <a:ea typeface="Open Sans"/>
              <a:cs typeface="Open Sans"/>
              <a:sym typeface="Open Sans"/>
            </a:endParaRPr>
          </a:p>
          <a:p>
            <a:pPr indent="0" lvl="0" marL="177800" rtl="0" algn="ctr">
              <a:lnSpc>
                <a:spcPct val="115000"/>
              </a:lnSpc>
              <a:spcBef>
                <a:spcPts val="0"/>
              </a:spcBef>
              <a:spcAft>
                <a:spcPts val="0"/>
              </a:spcAft>
              <a:buNone/>
            </a:pPr>
            <a:r>
              <a:t/>
            </a:r>
            <a:endParaRPr sz="2200">
              <a:solidFill>
                <a:schemeClr val="lt1"/>
              </a:solidFill>
              <a:latin typeface="Open Sans"/>
              <a:ea typeface="Open Sans"/>
              <a:cs typeface="Open Sans"/>
              <a:sym typeface="Open Sans"/>
            </a:endParaRPr>
          </a:p>
        </p:txBody>
      </p:sp>
      <p:sp>
        <p:nvSpPr>
          <p:cNvPr id="488" name="Google Shape;488;p46"/>
          <p:cNvSpPr/>
          <p:nvPr/>
        </p:nvSpPr>
        <p:spPr>
          <a:xfrm>
            <a:off x="3797100" y="5834950"/>
            <a:ext cx="5162700" cy="2822100"/>
          </a:xfrm>
          <a:prstGeom prst="rect">
            <a:avLst/>
          </a:prstGeom>
          <a:solidFill>
            <a:schemeClr val="accent2"/>
          </a:solidFill>
          <a:ln>
            <a:noFill/>
          </a:ln>
        </p:spPr>
        <p:txBody>
          <a:bodyPr anchorCtr="0" anchor="t" bIns="243800" lIns="243800" spcFirstLastPara="1" rIns="243800" wrap="square" tIns="210300">
            <a:noAutofit/>
          </a:bodyPr>
          <a:lstStyle/>
          <a:p>
            <a:pPr indent="0" lvl="0" marL="0" marR="0" rtl="0" algn="ctr">
              <a:lnSpc>
                <a:spcPct val="100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Education &amp; Outreach</a:t>
            </a:r>
            <a:endParaRPr sz="2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Share knowledge and expertise </a:t>
            </a:r>
            <a:endParaRPr sz="1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Provide thought leadership </a:t>
            </a:r>
            <a:endParaRPr sz="1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Training and certification </a:t>
            </a:r>
            <a:endParaRPr sz="1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Share best practices</a:t>
            </a:r>
            <a:endParaRPr sz="1800">
              <a:solidFill>
                <a:schemeClr val="lt1"/>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5000"/>
              <a:t>Don’t believe calls to “pause” or “restrict” open source AI</a:t>
            </a:r>
            <a:endParaRPr sz="5000"/>
          </a:p>
        </p:txBody>
      </p:sp>
      <p:sp>
        <p:nvSpPr>
          <p:cNvPr id="494" name="Google Shape;494;p4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495" name="Google Shape;495;p47"/>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457200" lvl="0" marL="457200" rtl="0" algn="l">
              <a:lnSpc>
                <a:spcPct val="115000"/>
              </a:lnSpc>
              <a:spcBef>
                <a:spcPts val="0"/>
              </a:spcBef>
              <a:spcAft>
                <a:spcPts val="0"/>
              </a:spcAft>
              <a:buClr>
                <a:schemeClr val="accent1"/>
              </a:buClr>
              <a:buSzPts val="3600"/>
              <a:buChar char="●"/>
            </a:pPr>
            <a:r>
              <a:rPr lang="en" sz="3600"/>
              <a:t>It didn’t work with cryptography it won’t work here</a:t>
            </a:r>
            <a:endParaRPr sz="3600"/>
          </a:p>
          <a:p>
            <a:pPr indent="-457200" lvl="0" marL="457200" rtl="0" algn="l">
              <a:lnSpc>
                <a:spcPct val="115000"/>
              </a:lnSpc>
              <a:spcBef>
                <a:spcPts val="1000"/>
              </a:spcBef>
              <a:spcAft>
                <a:spcPts val="0"/>
              </a:spcAft>
              <a:buClr>
                <a:schemeClr val="accent1"/>
              </a:buClr>
              <a:buSzPts val="3600"/>
              <a:buChar char="●"/>
            </a:pPr>
            <a:r>
              <a:rPr lang="en" sz="3600"/>
              <a:t>Security through obscurity doesn’t work</a:t>
            </a:r>
            <a:endParaRPr sz="3600"/>
          </a:p>
          <a:p>
            <a:pPr indent="-457200" lvl="0" marL="457200" rtl="0" algn="l">
              <a:lnSpc>
                <a:spcPct val="115000"/>
              </a:lnSpc>
              <a:spcBef>
                <a:spcPts val="1000"/>
              </a:spcBef>
              <a:spcAft>
                <a:spcPts val="0"/>
              </a:spcAft>
              <a:buClr>
                <a:schemeClr val="accent1"/>
              </a:buClr>
              <a:buSzPts val="3600"/>
              <a:buChar char="●"/>
            </a:pPr>
            <a:r>
              <a:rPr lang="en" sz="3600"/>
              <a:t>Regulatory capture of open source is anti-innovation and anti-competitive</a:t>
            </a:r>
            <a:endParaRPr sz="3600"/>
          </a:p>
          <a:p>
            <a:pPr indent="-457200" lvl="0" marL="457200" rtl="0" algn="l">
              <a:lnSpc>
                <a:spcPct val="115000"/>
              </a:lnSpc>
              <a:spcBef>
                <a:spcPts val="1000"/>
              </a:spcBef>
              <a:spcAft>
                <a:spcPts val="1000"/>
              </a:spcAft>
              <a:buClr>
                <a:schemeClr val="accent1"/>
              </a:buClr>
              <a:buSzPts val="3600"/>
              <a:buChar char="●"/>
            </a:pPr>
            <a:r>
              <a:rPr lang="en" sz="3600"/>
              <a:t>The market is already addressing AI concerns this with responsible AI market solutions</a:t>
            </a:r>
            <a:endParaRPr sz="36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8"/>
          <p:cNvSpPr txBox="1"/>
          <p:nvPr>
            <p:ph idx="1" type="body"/>
          </p:nvPr>
        </p:nvSpPr>
        <p:spPr>
          <a:xfrm>
            <a:off x="914400" y="2493638"/>
            <a:ext cx="6622200" cy="5033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b="1" lang="en" sz="2700">
                <a:solidFill>
                  <a:schemeClr val="accent1"/>
                </a:solidFill>
              </a:rPr>
              <a:t>The State of Generative AI and Open Source Innovation in Enterprises</a:t>
            </a:r>
            <a:endParaRPr b="1" sz="2300">
              <a:solidFill>
                <a:schemeClr val="accent1"/>
              </a:solidFill>
              <a:highlight>
                <a:schemeClr val="lt1"/>
              </a:highlight>
            </a:endParaRPr>
          </a:p>
          <a:p>
            <a:pPr indent="-469900" lvl="0" marL="685800" rtl="0" algn="l">
              <a:lnSpc>
                <a:spcPct val="115000"/>
              </a:lnSpc>
              <a:spcBef>
                <a:spcPts val="0"/>
              </a:spcBef>
              <a:spcAft>
                <a:spcPts val="0"/>
              </a:spcAft>
              <a:buClr>
                <a:srgbClr val="252525"/>
              </a:buClr>
              <a:buSzPts val="2000"/>
              <a:buFont typeface="Open Sans"/>
              <a:buChar char="●"/>
            </a:pPr>
            <a:r>
              <a:rPr lang="en" sz="2000">
                <a:solidFill>
                  <a:srgbClr val="252525"/>
                </a:solidFill>
                <a:highlight>
                  <a:schemeClr val="lt1"/>
                </a:highlight>
              </a:rPr>
              <a:t>A global survey conducted by LF AI &amp; Data in collaboration with LF Research </a:t>
            </a:r>
            <a:endParaRPr sz="2000">
              <a:solidFill>
                <a:srgbClr val="252525"/>
              </a:solidFill>
              <a:highlight>
                <a:schemeClr val="lt1"/>
              </a:highlight>
            </a:endParaRPr>
          </a:p>
          <a:p>
            <a:pPr indent="0" lvl="0" marL="685800" rtl="0" algn="l">
              <a:lnSpc>
                <a:spcPct val="115000"/>
              </a:lnSpc>
              <a:spcBef>
                <a:spcPts val="0"/>
              </a:spcBef>
              <a:spcAft>
                <a:spcPts val="0"/>
              </a:spcAft>
              <a:buClr>
                <a:schemeClr val="dk1"/>
              </a:buClr>
              <a:buSzPts val="1700"/>
              <a:buFont typeface="Arial"/>
              <a:buNone/>
            </a:pPr>
            <a:r>
              <a:t/>
            </a:r>
            <a:endParaRPr sz="500">
              <a:solidFill>
                <a:srgbClr val="252525"/>
              </a:solidFill>
              <a:highlight>
                <a:schemeClr val="lt1"/>
              </a:highlight>
            </a:endParaRPr>
          </a:p>
          <a:p>
            <a:pPr indent="-469900" lvl="0" marL="685800" rtl="0" algn="l">
              <a:lnSpc>
                <a:spcPct val="115000"/>
              </a:lnSpc>
              <a:spcBef>
                <a:spcPts val="0"/>
              </a:spcBef>
              <a:spcAft>
                <a:spcPts val="0"/>
              </a:spcAft>
              <a:buClr>
                <a:srgbClr val="252525"/>
              </a:buClr>
              <a:buSzPts val="2000"/>
              <a:buFont typeface="Open Sans"/>
              <a:buChar char="●"/>
            </a:pPr>
            <a:r>
              <a:rPr lang="en" sz="2000">
                <a:solidFill>
                  <a:srgbClr val="252525"/>
                </a:solidFill>
                <a:highlight>
                  <a:schemeClr val="lt1"/>
                </a:highlight>
              </a:rPr>
              <a:t>Delves into GenAI’s integration into businesses and its openness. </a:t>
            </a:r>
            <a:endParaRPr sz="2000">
              <a:solidFill>
                <a:srgbClr val="252525"/>
              </a:solidFill>
              <a:highlight>
                <a:schemeClr val="lt1"/>
              </a:highlight>
            </a:endParaRPr>
          </a:p>
          <a:p>
            <a:pPr indent="0" lvl="0" marL="685800" rtl="0" algn="l">
              <a:lnSpc>
                <a:spcPct val="115000"/>
              </a:lnSpc>
              <a:spcBef>
                <a:spcPts val="0"/>
              </a:spcBef>
              <a:spcAft>
                <a:spcPts val="0"/>
              </a:spcAft>
              <a:buClr>
                <a:schemeClr val="dk1"/>
              </a:buClr>
              <a:buSzPts val="1700"/>
              <a:buFont typeface="Arial"/>
              <a:buNone/>
            </a:pPr>
            <a:r>
              <a:t/>
            </a:r>
            <a:endParaRPr sz="500">
              <a:solidFill>
                <a:srgbClr val="252525"/>
              </a:solidFill>
              <a:highlight>
                <a:schemeClr val="lt1"/>
              </a:highlight>
            </a:endParaRPr>
          </a:p>
          <a:p>
            <a:pPr indent="-469900" lvl="0" marL="685800" rtl="0" algn="l">
              <a:lnSpc>
                <a:spcPct val="115000"/>
              </a:lnSpc>
              <a:spcBef>
                <a:spcPts val="0"/>
              </a:spcBef>
              <a:spcAft>
                <a:spcPts val="0"/>
              </a:spcAft>
              <a:buClr>
                <a:srgbClr val="252525"/>
              </a:buClr>
              <a:buSzPts val="2000"/>
              <a:buFont typeface="Open Sans"/>
              <a:buChar char="●"/>
            </a:pPr>
            <a:r>
              <a:rPr lang="en" sz="2000">
                <a:solidFill>
                  <a:srgbClr val="252525"/>
                </a:solidFill>
                <a:highlight>
                  <a:schemeClr val="lt1"/>
                </a:highlight>
              </a:rPr>
              <a:t>Explores findings highlighting sustainable and ethical development. </a:t>
            </a:r>
            <a:endParaRPr sz="2000">
              <a:solidFill>
                <a:srgbClr val="252525"/>
              </a:solidFill>
              <a:highlight>
                <a:schemeClr val="lt1"/>
              </a:highlight>
            </a:endParaRPr>
          </a:p>
          <a:p>
            <a:pPr indent="0" lvl="0" marL="685800" rtl="0" algn="l">
              <a:lnSpc>
                <a:spcPct val="115000"/>
              </a:lnSpc>
              <a:spcBef>
                <a:spcPts val="0"/>
              </a:spcBef>
              <a:spcAft>
                <a:spcPts val="0"/>
              </a:spcAft>
              <a:buClr>
                <a:schemeClr val="dk1"/>
              </a:buClr>
              <a:buSzPts val="1700"/>
              <a:buFont typeface="Arial"/>
              <a:buNone/>
            </a:pPr>
            <a:r>
              <a:t/>
            </a:r>
            <a:endParaRPr sz="500">
              <a:solidFill>
                <a:srgbClr val="252525"/>
              </a:solidFill>
              <a:highlight>
                <a:schemeClr val="lt1"/>
              </a:highlight>
            </a:endParaRPr>
          </a:p>
          <a:p>
            <a:pPr indent="-469900" lvl="0" marL="685800" rtl="0" algn="l">
              <a:lnSpc>
                <a:spcPct val="115000"/>
              </a:lnSpc>
              <a:spcBef>
                <a:spcPts val="0"/>
              </a:spcBef>
              <a:spcAft>
                <a:spcPts val="0"/>
              </a:spcAft>
              <a:buClr>
                <a:srgbClr val="252525"/>
              </a:buClr>
              <a:buSzPts val="2000"/>
              <a:buFont typeface="Open Sans"/>
              <a:buChar char="●"/>
            </a:pPr>
            <a:r>
              <a:rPr lang="en" sz="2000">
                <a:solidFill>
                  <a:srgbClr val="252525"/>
                </a:solidFill>
                <a:highlight>
                  <a:schemeClr val="lt1"/>
                </a:highlight>
              </a:rPr>
              <a:t>Focuses on AI systems like large language models (LLMs) and usage of open-source databases, applications and frameworks in enterprise and industry.</a:t>
            </a:r>
            <a:endParaRPr/>
          </a:p>
        </p:txBody>
      </p:sp>
      <p:sp>
        <p:nvSpPr>
          <p:cNvPr id="502" name="Google Shape;502;p48"/>
          <p:cNvSpPr txBox="1"/>
          <p:nvPr>
            <p:ph type="title"/>
          </p:nvPr>
        </p:nvSpPr>
        <p:spPr>
          <a:xfrm>
            <a:off x="1371600" y="1335075"/>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5000" u="sng"/>
              <a:t>Gen AI Survey Report - December 2023 - Overview</a:t>
            </a:r>
            <a:endParaRPr sz="5000" u="sng"/>
          </a:p>
        </p:txBody>
      </p:sp>
      <p:sp>
        <p:nvSpPr>
          <p:cNvPr id="503" name="Google Shape;503;p48"/>
          <p:cNvSpPr txBox="1"/>
          <p:nvPr>
            <p:ph idx="12" type="sldNum"/>
          </p:nvPr>
        </p:nvSpPr>
        <p:spPr>
          <a:xfrm>
            <a:off x="25417373" y="13989650"/>
            <a:ext cx="1646100" cy="11808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504" name="Google Shape;504;p48">
            <a:hlinkClick r:id="rId3"/>
          </p:cNvPr>
          <p:cNvPicPr preferRelativeResize="0"/>
          <p:nvPr/>
        </p:nvPicPr>
        <p:blipFill>
          <a:blip r:embed="rId4">
            <a:alphaModFix/>
          </a:blip>
          <a:stretch>
            <a:fillRect/>
          </a:stretch>
        </p:blipFill>
        <p:spPr>
          <a:xfrm>
            <a:off x="8026013" y="2407987"/>
            <a:ext cx="9499346" cy="5278445"/>
          </a:xfrm>
          <a:prstGeom prst="rect">
            <a:avLst/>
          </a:prstGeom>
          <a:noFill/>
          <a:ln>
            <a:noFill/>
          </a:ln>
        </p:spPr>
      </p:pic>
      <p:sp>
        <p:nvSpPr>
          <p:cNvPr id="505" name="Google Shape;505;p48">
            <a:hlinkClick r:id="rId5"/>
          </p:cNvPr>
          <p:cNvSpPr/>
          <p:nvPr/>
        </p:nvSpPr>
        <p:spPr>
          <a:xfrm>
            <a:off x="1103850" y="7793775"/>
            <a:ext cx="3930300" cy="856500"/>
          </a:xfrm>
          <a:prstGeom prst="roundRect">
            <a:avLst>
              <a:gd fmla="val 16667" name="adj"/>
            </a:avLst>
          </a:prstGeom>
          <a:solidFill>
            <a:schemeClr val="accent1"/>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2600">
                <a:solidFill>
                  <a:schemeClr val="lt1"/>
                </a:solidFill>
                <a:latin typeface="Open Sans"/>
                <a:ea typeface="Open Sans"/>
                <a:cs typeface="Open Sans"/>
                <a:sym typeface="Open Sans"/>
              </a:rPr>
              <a:t>Read Report</a:t>
            </a:r>
            <a:endParaRPr b="1" sz="2600">
              <a:solidFill>
                <a:schemeClr val="lt1"/>
              </a:solidFill>
              <a:latin typeface="Open Sans"/>
              <a:ea typeface="Open Sans"/>
              <a:cs typeface="Open Sans"/>
              <a:sym typeface="Open Sans"/>
            </a:endParaRPr>
          </a:p>
        </p:txBody>
      </p:sp>
      <p:sp>
        <p:nvSpPr>
          <p:cNvPr id="506" name="Google Shape;506;p48"/>
          <p:cNvSpPr txBox="1"/>
          <p:nvPr/>
        </p:nvSpPr>
        <p:spPr>
          <a:xfrm>
            <a:off x="5916150" y="9003263"/>
            <a:ext cx="6455700" cy="6465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lang="en" sz="2400" u="sng">
                <a:solidFill>
                  <a:schemeClr val="hlink"/>
                </a:solidFill>
                <a:latin typeface="Open Sans"/>
                <a:ea typeface="Open Sans"/>
                <a:cs typeface="Open Sans"/>
                <a:sym typeface="Open Sans"/>
                <a:hlinkClick r:id="rId6"/>
              </a:rPr>
              <a:t>Download</a:t>
            </a:r>
            <a:r>
              <a:rPr lang="en" sz="2400">
                <a:solidFill>
                  <a:schemeClr val="dk1"/>
                </a:solidFill>
                <a:latin typeface="Open Sans"/>
                <a:ea typeface="Open Sans"/>
                <a:cs typeface="Open Sans"/>
                <a:sym typeface="Open Sans"/>
              </a:rPr>
              <a:t> report, images and infographics.</a:t>
            </a:r>
            <a:endParaRPr sz="2400">
              <a:solidFill>
                <a:schemeClr val="dk1"/>
              </a:solidFill>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49"/>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512" name="Google Shape;512;p49"/>
          <p:cNvPicPr preferRelativeResize="0"/>
          <p:nvPr/>
        </p:nvPicPr>
        <p:blipFill>
          <a:blip r:embed="rId3">
            <a:alphaModFix/>
          </a:blip>
          <a:stretch>
            <a:fillRect/>
          </a:stretch>
        </p:blipFill>
        <p:spPr>
          <a:xfrm>
            <a:off x="61888" y="330381"/>
            <a:ext cx="9031701" cy="4726574"/>
          </a:xfrm>
          <a:prstGeom prst="rect">
            <a:avLst/>
          </a:prstGeom>
          <a:noFill/>
          <a:ln>
            <a:noFill/>
          </a:ln>
        </p:spPr>
      </p:pic>
      <p:pic>
        <p:nvPicPr>
          <p:cNvPr id="513" name="Google Shape;513;p49"/>
          <p:cNvPicPr preferRelativeResize="0"/>
          <p:nvPr/>
        </p:nvPicPr>
        <p:blipFill>
          <a:blip r:embed="rId4">
            <a:alphaModFix/>
          </a:blip>
          <a:stretch>
            <a:fillRect/>
          </a:stretch>
        </p:blipFill>
        <p:spPr>
          <a:xfrm>
            <a:off x="9217363" y="330386"/>
            <a:ext cx="9031701" cy="4726574"/>
          </a:xfrm>
          <a:prstGeom prst="rect">
            <a:avLst/>
          </a:prstGeom>
          <a:noFill/>
          <a:ln>
            <a:noFill/>
          </a:ln>
        </p:spPr>
      </p:pic>
      <p:pic>
        <p:nvPicPr>
          <p:cNvPr id="514" name="Google Shape;514;p49"/>
          <p:cNvPicPr preferRelativeResize="0"/>
          <p:nvPr/>
        </p:nvPicPr>
        <p:blipFill>
          <a:blip r:embed="rId5">
            <a:alphaModFix/>
          </a:blip>
          <a:stretch>
            <a:fillRect/>
          </a:stretch>
        </p:blipFill>
        <p:spPr>
          <a:xfrm>
            <a:off x="61888" y="5230038"/>
            <a:ext cx="9031683" cy="4726574"/>
          </a:xfrm>
          <a:prstGeom prst="rect">
            <a:avLst/>
          </a:prstGeom>
          <a:noFill/>
          <a:ln>
            <a:noFill/>
          </a:ln>
        </p:spPr>
      </p:pic>
      <p:pic>
        <p:nvPicPr>
          <p:cNvPr id="515" name="Google Shape;515;p49"/>
          <p:cNvPicPr preferRelativeResize="0"/>
          <p:nvPr/>
        </p:nvPicPr>
        <p:blipFill>
          <a:blip r:embed="rId6">
            <a:alphaModFix/>
          </a:blip>
          <a:stretch>
            <a:fillRect/>
          </a:stretch>
        </p:blipFill>
        <p:spPr>
          <a:xfrm>
            <a:off x="9217363" y="5230041"/>
            <a:ext cx="9031701" cy="4726571"/>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sp>
        <p:nvSpPr>
          <p:cNvPr id="520" name="Google Shape;520;p50"/>
          <p:cNvSpPr txBox="1"/>
          <p:nvPr>
            <p:ph type="title"/>
          </p:nvPr>
        </p:nvSpPr>
        <p:spPr>
          <a:xfrm>
            <a:off x="1371600" y="1335075"/>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 Year in Review</a:t>
            </a:r>
            <a:endParaRPr/>
          </a:p>
        </p:txBody>
      </p:sp>
      <p:sp>
        <p:nvSpPr>
          <p:cNvPr id="521" name="Google Shape;521;p50"/>
          <p:cNvSpPr txBox="1"/>
          <p:nvPr>
            <p:ph idx="12" type="sldNum"/>
          </p:nvPr>
        </p:nvSpPr>
        <p:spPr>
          <a:xfrm>
            <a:off x="25417373" y="13989650"/>
            <a:ext cx="1646100" cy="11808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522" name="Google Shape;522;p50"/>
          <p:cNvSpPr txBox="1"/>
          <p:nvPr/>
        </p:nvSpPr>
        <p:spPr>
          <a:xfrm>
            <a:off x="7506008" y="4356022"/>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523" name="Google Shape;523;p50"/>
          <p:cNvSpPr/>
          <p:nvPr/>
        </p:nvSpPr>
        <p:spPr>
          <a:xfrm>
            <a:off x="7506011" y="4082855"/>
            <a:ext cx="3276000" cy="2187000"/>
          </a:xfrm>
          <a:prstGeom prst="roundRect">
            <a:avLst>
              <a:gd fmla="val 6573" name="adj"/>
            </a:avLst>
          </a:prstGeom>
          <a:solidFill>
            <a:srgbClr val="1068A2"/>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524" name="Google Shape;524;p50"/>
          <p:cNvSpPr txBox="1"/>
          <p:nvPr/>
        </p:nvSpPr>
        <p:spPr>
          <a:xfrm>
            <a:off x="7506008" y="4064316"/>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800">
                <a:solidFill>
                  <a:srgbClr val="FFFFFF"/>
                </a:solidFill>
                <a:latin typeface="Open Sans"/>
                <a:ea typeface="Open Sans"/>
                <a:cs typeface="Open Sans"/>
                <a:sym typeface="Open Sans"/>
              </a:rPr>
              <a:t>+7500</a:t>
            </a:r>
            <a:endParaRPr i="0" sz="4800" u="none" cap="none" strike="noStrike">
              <a:solidFill>
                <a:srgbClr val="FFFFFF"/>
              </a:solidFill>
              <a:latin typeface="Open Sans"/>
              <a:ea typeface="Open Sans"/>
              <a:cs typeface="Open Sans"/>
              <a:sym typeface="Open Sans"/>
            </a:endParaRPr>
          </a:p>
        </p:txBody>
      </p:sp>
      <p:sp>
        <p:nvSpPr>
          <p:cNvPr id="525" name="Google Shape;525;p50"/>
          <p:cNvSpPr txBox="1"/>
          <p:nvPr/>
        </p:nvSpPr>
        <p:spPr>
          <a:xfrm>
            <a:off x="4071256" y="4356036"/>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526" name="Google Shape;526;p50"/>
          <p:cNvSpPr/>
          <p:nvPr/>
        </p:nvSpPr>
        <p:spPr>
          <a:xfrm>
            <a:off x="4071258" y="4082870"/>
            <a:ext cx="3276000" cy="2187000"/>
          </a:xfrm>
          <a:prstGeom prst="roundRect">
            <a:avLst>
              <a:gd fmla="val 6573" name="adj"/>
            </a:avLst>
          </a:prstGeom>
          <a:solidFill>
            <a:srgbClr val="0070C0"/>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527" name="Google Shape;527;p50"/>
          <p:cNvSpPr txBox="1"/>
          <p:nvPr/>
        </p:nvSpPr>
        <p:spPr>
          <a:xfrm>
            <a:off x="4071256" y="4064282"/>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800">
                <a:solidFill>
                  <a:srgbClr val="FFFFFF"/>
                </a:solidFill>
                <a:latin typeface="Open Sans"/>
                <a:ea typeface="Open Sans"/>
                <a:cs typeface="Open Sans"/>
                <a:sym typeface="Open Sans"/>
              </a:rPr>
              <a:t>+22</a:t>
            </a:r>
            <a:endParaRPr i="0" sz="4800" u="none" cap="none" strike="noStrike">
              <a:solidFill>
                <a:srgbClr val="FFFFFF"/>
              </a:solidFill>
              <a:latin typeface="Open Sans"/>
              <a:ea typeface="Open Sans"/>
              <a:cs typeface="Open Sans"/>
              <a:sym typeface="Open Sans"/>
            </a:endParaRPr>
          </a:p>
        </p:txBody>
      </p:sp>
      <p:sp>
        <p:nvSpPr>
          <p:cNvPr id="528" name="Google Shape;528;p50"/>
          <p:cNvSpPr txBox="1"/>
          <p:nvPr/>
        </p:nvSpPr>
        <p:spPr>
          <a:xfrm>
            <a:off x="10940811" y="4342991"/>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529" name="Google Shape;529;p50"/>
          <p:cNvSpPr/>
          <p:nvPr/>
        </p:nvSpPr>
        <p:spPr>
          <a:xfrm>
            <a:off x="10940813" y="4069825"/>
            <a:ext cx="3276000" cy="2187000"/>
          </a:xfrm>
          <a:prstGeom prst="roundRect">
            <a:avLst>
              <a:gd fmla="val 6573" name="adj"/>
            </a:avLst>
          </a:prstGeom>
          <a:solidFill>
            <a:srgbClr val="0B476F"/>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530" name="Google Shape;530;p50"/>
          <p:cNvSpPr txBox="1"/>
          <p:nvPr/>
        </p:nvSpPr>
        <p:spPr>
          <a:xfrm>
            <a:off x="10940886" y="4205523"/>
            <a:ext cx="3276000" cy="1693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300">
                <a:solidFill>
                  <a:srgbClr val="FFFFFF"/>
                </a:solidFill>
                <a:latin typeface="Open Sans"/>
                <a:ea typeface="Open Sans"/>
                <a:cs typeface="Open Sans"/>
                <a:sym typeface="Open Sans"/>
              </a:rPr>
              <a:t>Gen AI Commons</a:t>
            </a:r>
            <a:endParaRPr i="0" sz="4300" u="none" cap="none" strike="noStrike">
              <a:solidFill>
                <a:srgbClr val="FFFFFF"/>
              </a:solidFill>
              <a:latin typeface="Open Sans"/>
              <a:ea typeface="Open Sans"/>
              <a:cs typeface="Open Sans"/>
              <a:sym typeface="Open Sans"/>
            </a:endParaRPr>
          </a:p>
        </p:txBody>
      </p:sp>
      <p:sp>
        <p:nvSpPr>
          <p:cNvPr id="531" name="Google Shape;531;p50"/>
          <p:cNvSpPr/>
          <p:nvPr/>
        </p:nvSpPr>
        <p:spPr>
          <a:xfrm>
            <a:off x="636295" y="4035644"/>
            <a:ext cx="3276000" cy="2187000"/>
          </a:xfrm>
          <a:prstGeom prst="roundRect">
            <a:avLst>
              <a:gd fmla="val 6573" name="adj"/>
            </a:avLst>
          </a:prstGeom>
          <a:solidFill>
            <a:srgbClr val="00B0F0"/>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2400" u="none" cap="none" strike="noStrike">
              <a:solidFill>
                <a:srgbClr val="FFFFFF"/>
              </a:solidFill>
              <a:latin typeface="Open Sans"/>
              <a:ea typeface="Open Sans"/>
              <a:cs typeface="Open Sans"/>
              <a:sym typeface="Open Sans"/>
            </a:endParaRPr>
          </a:p>
        </p:txBody>
      </p:sp>
      <p:sp>
        <p:nvSpPr>
          <p:cNvPr id="532" name="Google Shape;532;p50"/>
          <p:cNvSpPr txBox="1"/>
          <p:nvPr/>
        </p:nvSpPr>
        <p:spPr>
          <a:xfrm>
            <a:off x="636529" y="5149506"/>
            <a:ext cx="3276000" cy="815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900">
                <a:solidFill>
                  <a:srgbClr val="FFFFFF"/>
                </a:solidFill>
                <a:latin typeface="Open Sans"/>
                <a:ea typeface="Open Sans"/>
                <a:cs typeface="Open Sans"/>
                <a:sym typeface="Open Sans"/>
              </a:rPr>
              <a:t>Projects</a:t>
            </a:r>
            <a:endParaRPr baseline="30000" i="0" sz="2900" u="none" cap="none" strike="noStrike">
              <a:solidFill>
                <a:srgbClr val="FFFFFF"/>
              </a:solidFill>
              <a:latin typeface="Open Sans"/>
              <a:ea typeface="Open Sans"/>
              <a:cs typeface="Open Sans"/>
              <a:sym typeface="Open Sans"/>
            </a:endParaRPr>
          </a:p>
        </p:txBody>
      </p:sp>
      <p:sp>
        <p:nvSpPr>
          <p:cNvPr id="533" name="Google Shape;533;p50"/>
          <p:cNvSpPr txBox="1"/>
          <p:nvPr/>
        </p:nvSpPr>
        <p:spPr>
          <a:xfrm>
            <a:off x="636291" y="4017104"/>
            <a:ext cx="3276000" cy="12006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5400">
                <a:solidFill>
                  <a:srgbClr val="FFFFFF"/>
                </a:solidFill>
                <a:latin typeface="Open Sans"/>
                <a:ea typeface="Open Sans"/>
                <a:cs typeface="Open Sans"/>
                <a:sym typeface="Open Sans"/>
              </a:rPr>
              <a:t>+11</a:t>
            </a:r>
            <a:endParaRPr i="0" sz="5400" u="none" cap="none" strike="noStrike">
              <a:solidFill>
                <a:srgbClr val="FFFFFF"/>
              </a:solidFill>
              <a:latin typeface="Open Sans"/>
              <a:ea typeface="Open Sans"/>
              <a:cs typeface="Open Sans"/>
              <a:sym typeface="Open Sans"/>
            </a:endParaRPr>
          </a:p>
        </p:txBody>
      </p:sp>
      <p:sp>
        <p:nvSpPr>
          <p:cNvPr id="534" name="Google Shape;534;p50"/>
          <p:cNvSpPr txBox="1"/>
          <p:nvPr/>
        </p:nvSpPr>
        <p:spPr>
          <a:xfrm>
            <a:off x="4071266" y="5149506"/>
            <a:ext cx="3276000" cy="815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900">
                <a:solidFill>
                  <a:srgbClr val="FFFFFF"/>
                </a:solidFill>
                <a:latin typeface="Open Sans"/>
                <a:ea typeface="Open Sans"/>
                <a:cs typeface="Open Sans"/>
                <a:sym typeface="Open Sans"/>
              </a:rPr>
              <a:t>Members</a:t>
            </a:r>
            <a:endParaRPr baseline="30000" i="0" sz="2900" u="none" cap="none" strike="noStrike">
              <a:solidFill>
                <a:srgbClr val="FFFFFF"/>
              </a:solidFill>
              <a:latin typeface="Open Sans"/>
              <a:ea typeface="Open Sans"/>
              <a:cs typeface="Open Sans"/>
              <a:sym typeface="Open Sans"/>
            </a:endParaRPr>
          </a:p>
        </p:txBody>
      </p:sp>
      <p:sp>
        <p:nvSpPr>
          <p:cNvPr id="535" name="Google Shape;535;p50"/>
          <p:cNvSpPr txBox="1"/>
          <p:nvPr/>
        </p:nvSpPr>
        <p:spPr>
          <a:xfrm>
            <a:off x="7506022" y="5023394"/>
            <a:ext cx="3276000" cy="12621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900">
                <a:solidFill>
                  <a:srgbClr val="FFFFFF"/>
                </a:solidFill>
                <a:latin typeface="Open Sans"/>
                <a:ea typeface="Open Sans"/>
                <a:cs typeface="Open Sans"/>
                <a:sym typeface="Open Sans"/>
              </a:rPr>
              <a:t>New Contributors</a:t>
            </a:r>
            <a:endParaRPr baseline="30000" i="0" sz="2900" u="none" cap="none" strike="noStrike">
              <a:solidFill>
                <a:srgbClr val="FFFFFF"/>
              </a:solidFill>
              <a:latin typeface="Open Sans"/>
              <a:ea typeface="Open Sans"/>
              <a:cs typeface="Open Sans"/>
              <a:sym typeface="Open Sans"/>
            </a:endParaRPr>
          </a:p>
        </p:txBody>
      </p:sp>
      <p:sp>
        <p:nvSpPr>
          <p:cNvPr id="536" name="Google Shape;536;p50"/>
          <p:cNvSpPr txBox="1"/>
          <p:nvPr/>
        </p:nvSpPr>
        <p:spPr>
          <a:xfrm>
            <a:off x="14375699" y="4308791"/>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537" name="Google Shape;537;p50"/>
          <p:cNvSpPr/>
          <p:nvPr/>
        </p:nvSpPr>
        <p:spPr>
          <a:xfrm>
            <a:off x="14375701" y="4035625"/>
            <a:ext cx="3276000" cy="2187000"/>
          </a:xfrm>
          <a:prstGeom prst="roundRect">
            <a:avLst>
              <a:gd fmla="val 6573" name="adj"/>
            </a:avLst>
          </a:prstGeom>
          <a:solidFill>
            <a:srgbClr val="0944A1"/>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538" name="Google Shape;538;p50"/>
          <p:cNvSpPr txBox="1"/>
          <p:nvPr/>
        </p:nvSpPr>
        <p:spPr>
          <a:xfrm>
            <a:off x="14375699" y="4551123"/>
            <a:ext cx="3276000" cy="10311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300">
                <a:solidFill>
                  <a:srgbClr val="FFFFFF"/>
                </a:solidFill>
                <a:latin typeface="Open Sans"/>
                <a:ea typeface="Open Sans"/>
                <a:cs typeface="Open Sans"/>
                <a:sym typeface="Open Sans"/>
              </a:rPr>
              <a:t>AI.Dev</a:t>
            </a:r>
            <a:endParaRPr sz="4300">
              <a:solidFill>
                <a:srgbClr val="FFFFFF"/>
              </a:solidFill>
              <a:latin typeface="Open Sans"/>
              <a:ea typeface="Open Sans"/>
              <a:cs typeface="Open Sans"/>
              <a:sym typeface="Open Sans"/>
            </a:endParaRPr>
          </a:p>
        </p:txBody>
      </p:sp>
      <p:sp>
        <p:nvSpPr>
          <p:cNvPr id="539" name="Google Shape;539;p50"/>
          <p:cNvSpPr txBox="1"/>
          <p:nvPr/>
        </p:nvSpPr>
        <p:spPr>
          <a:xfrm>
            <a:off x="10940888" y="6459413"/>
            <a:ext cx="3276000" cy="6522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1700">
                <a:solidFill>
                  <a:schemeClr val="dk1"/>
                </a:solidFill>
                <a:latin typeface="Red Hat Display"/>
                <a:ea typeface="Red Hat Display"/>
                <a:cs typeface="Red Hat Display"/>
                <a:sym typeface="Red Hat Display"/>
              </a:rPr>
              <a:t>40+ companies</a:t>
            </a:r>
            <a:endParaRPr b="1" sz="1700">
              <a:solidFill>
                <a:schemeClr val="dk1"/>
              </a:solidFill>
              <a:latin typeface="Red Hat Display"/>
              <a:ea typeface="Red Hat Display"/>
              <a:cs typeface="Red Hat Display"/>
              <a:sym typeface="Red Hat Display"/>
            </a:endParaRPr>
          </a:p>
          <a:p>
            <a:pPr indent="0" lvl="0" marL="0" rtl="0" algn="ctr">
              <a:spcBef>
                <a:spcPts val="0"/>
              </a:spcBef>
              <a:spcAft>
                <a:spcPts val="0"/>
              </a:spcAft>
              <a:buNone/>
            </a:pPr>
            <a:r>
              <a:rPr b="1" lang="en" sz="1700">
                <a:solidFill>
                  <a:schemeClr val="dk1"/>
                </a:solidFill>
                <a:latin typeface="Red Hat Display"/>
                <a:ea typeface="Red Hat Display"/>
                <a:cs typeface="Red Hat Display"/>
                <a:sym typeface="Red Hat Display"/>
              </a:rPr>
              <a:t>100+ participants</a:t>
            </a:r>
            <a:endParaRPr b="1" sz="1700">
              <a:solidFill>
                <a:schemeClr val="dk1"/>
              </a:solidFill>
              <a:latin typeface="Red Hat Display"/>
              <a:ea typeface="Red Hat Display"/>
              <a:cs typeface="Red Hat Display"/>
              <a:sym typeface="Red Hat Display"/>
            </a:endParaRPr>
          </a:p>
        </p:txBody>
      </p:sp>
      <p:sp>
        <p:nvSpPr>
          <p:cNvPr id="540" name="Google Shape;540;p50"/>
          <p:cNvSpPr txBox="1"/>
          <p:nvPr/>
        </p:nvSpPr>
        <p:spPr>
          <a:xfrm>
            <a:off x="14375700" y="6459413"/>
            <a:ext cx="3276000" cy="6522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1700">
                <a:solidFill>
                  <a:schemeClr val="dk1"/>
                </a:solidFill>
                <a:latin typeface="Red Hat Display"/>
                <a:ea typeface="Red Hat Display"/>
                <a:cs typeface="Red Hat Display"/>
                <a:sym typeface="Red Hat Display"/>
              </a:rPr>
              <a:t>Dec 12-13</a:t>
            </a:r>
            <a:br>
              <a:rPr b="1" lang="en" sz="1700">
                <a:solidFill>
                  <a:schemeClr val="dk1"/>
                </a:solidFill>
                <a:latin typeface="Red Hat Display"/>
                <a:ea typeface="Red Hat Display"/>
                <a:cs typeface="Red Hat Display"/>
                <a:sym typeface="Red Hat Display"/>
              </a:rPr>
            </a:br>
            <a:r>
              <a:rPr b="1" lang="en" sz="1700">
                <a:solidFill>
                  <a:schemeClr val="dk1"/>
                </a:solidFill>
                <a:latin typeface="Red Hat Display"/>
                <a:ea typeface="Red Hat Display"/>
                <a:cs typeface="Red Hat Display"/>
                <a:sym typeface="Red Hat Display"/>
              </a:rPr>
              <a:t>San Jose, CA, USA</a:t>
            </a:r>
            <a:endParaRPr b="1" sz="1700">
              <a:solidFill>
                <a:schemeClr val="dk1"/>
              </a:solidFill>
              <a:latin typeface="Red Hat Display"/>
              <a:ea typeface="Red Hat Display"/>
              <a:cs typeface="Red Hat Display"/>
              <a:sym typeface="Red Hat Display"/>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5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latin typeface="Bitter"/>
                <a:ea typeface="Bitter"/>
                <a:cs typeface="Bitter"/>
                <a:sym typeface="Bitter"/>
              </a:rPr>
              <a:t>‹#›</a:t>
            </a:fld>
            <a:endParaRPr sz="1600">
              <a:latin typeface="Bitter"/>
              <a:ea typeface="Bitter"/>
              <a:cs typeface="Bitter"/>
              <a:sym typeface="Bitter"/>
            </a:endParaRPr>
          </a:p>
        </p:txBody>
      </p:sp>
      <p:sp>
        <p:nvSpPr>
          <p:cNvPr id="547" name="Google Shape;547;p51"/>
          <p:cNvSpPr txBox="1"/>
          <p:nvPr>
            <p:ph type="ctrTitle"/>
          </p:nvPr>
        </p:nvSpPr>
        <p:spPr>
          <a:xfrm>
            <a:off x="1829851" y="3128950"/>
            <a:ext cx="14669400" cy="35754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Hosting Process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2"/>
          <p:cNvSpPr txBox="1"/>
          <p:nvPr>
            <p:ph idx="1" type="body"/>
          </p:nvPr>
        </p:nvSpPr>
        <p:spPr>
          <a:xfrm>
            <a:off x="914400" y="2493625"/>
            <a:ext cx="16885500" cy="6832800"/>
          </a:xfrm>
          <a:prstGeom prst="rect">
            <a:avLst/>
          </a:prstGeom>
        </p:spPr>
        <p:txBody>
          <a:bodyPr anchorCtr="0" anchor="t" bIns="0" lIns="0" spcFirstLastPara="1" rIns="0" wrap="square" tIns="0">
            <a:normAutofit/>
          </a:bodyPr>
          <a:lstStyle/>
          <a:p>
            <a:pPr indent="-254000" lvl="0" marL="342900" rtl="0" algn="l">
              <a:lnSpc>
                <a:spcPct val="115000"/>
              </a:lnSpc>
              <a:spcBef>
                <a:spcPts val="0"/>
              </a:spcBef>
              <a:spcAft>
                <a:spcPts val="0"/>
              </a:spcAft>
              <a:buClr>
                <a:schemeClr val="accent1"/>
              </a:buClr>
              <a:buSzPts val="2400"/>
              <a:buChar char="●"/>
            </a:pPr>
            <a:r>
              <a:rPr b="1" lang="en">
                <a:solidFill>
                  <a:srgbClr val="000000"/>
                </a:solidFill>
              </a:rPr>
              <a:t>The TAC serves a coordination role:</a:t>
            </a:r>
            <a:endParaRPr b="1">
              <a:solidFill>
                <a:srgbClr val="000000"/>
              </a:solidFill>
            </a:endParaRPr>
          </a:p>
          <a:p>
            <a:pPr indent="-241300" lvl="1" marL="1028700" rtl="0" algn="l">
              <a:lnSpc>
                <a:spcPct val="115000"/>
              </a:lnSpc>
              <a:spcBef>
                <a:spcPts val="1000"/>
              </a:spcBef>
              <a:spcAft>
                <a:spcPts val="0"/>
              </a:spcAft>
              <a:buClr>
                <a:schemeClr val="dk1"/>
              </a:buClr>
              <a:buSzPts val="2400"/>
              <a:buChar char="●"/>
            </a:pPr>
            <a:r>
              <a:rPr lang="en">
                <a:solidFill>
                  <a:srgbClr val="000000"/>
                </a:solidFill>
              </a:rPr>
              <a:t>Votes on new projects joining LF AI &amp; D</a:t>
            </a:r>
            <a:r>
              <a:rPr lang="en">
                <a:solidFill>
                  <a:srgbClr val="000000"/>
                </a:solidFill>
              </a:rPr>
              <a:t>ata</a:t>
            </a:r>
            <a:r>
              <a:rPr lang="en">
                <a:solidFill>
                  <a:srgbClr val="000000"/>
                </a:solidFill>
              </a:rPr>
              <a:t>, as well as on promoting projects across incubation </a:t>
            </a:r>
            <a:r>
              <a:rPr lang="en">
                <a:solidFill>
                  <a:srgbClr val="000000"/>
                </a:solidFill>
              </a:rPr>
              <a:t>stages</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Facilitates</a:t>
            </a:r>
            <a:r>
              <a:rPr lang="en">
                <a:solidFill>
                  <a:srgbClr val="000000"/>
                </a:solidFill>
              </a:rPr>
              <a:t> communication and fosters collaboration across hosted technical projects</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Communicates needs and requirements of the projects to the Governing Board </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Onboards new projects, assists in progression of existing projects, and reviews projects annually</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Defines and maintains the technical vision for the LF AI &amp; </a:t>
            </a:r>
            <a:r>
              <a:rPr lang="en">
                <a:solidFill>
                  <a:srgbClr val="000000"/>
                </a:solidFill>
              </a:rPr>
              <a:t>D</a:t>
            </a:r>
            <a:r>
              <a:rPr lang="en">
                <a:solidFill>
                  <a:srgbClr val="000000"/>
                </a:solidFill>
              </a:rPr>
              <a:t>ata Foundation</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Creates a conceptual architecture for the projects, aligning projects, promoting, removing or archiving projects</a:t>
            </a:r>
            <a:endParaRPr>
              <a:solidFill>
                <a:srgbClr val="000000"/>
              </a:solidFill>
            </a:endParaRPr>
          </a:p>
          <a:p>
            <a:pPr indent="-266700" lvl="1" marL="1028700" rtl="0" algn="l">
              <a:lnSpc>
                <a:spcPct val="150000"/>
              </a:lnSpc>
              <a:spcBef>
                <a:spcPts val="1000"/>
              </a:spcBef>
              <a:spcAft>
                <a:spcPts val="0"/>
              </a:spcAft>
              <a:buClr>
                <a:schemeClr val="dk1"/>
              </a:buClr>
              <a:buSzPts val="2400"/>
              <a:buChar char="●"/>
            </a:pPr>
            <a:r>
              <a:rPr lang="en">
                <a:solidFill>
                  <a:srgbClr val="000000"/>
                </a:solidFill>
              </a:rPr>
              <a:t>Defines common practices to be implemented across LF AI &amp; Data projects</a:t>
            </a:r>
            <a:endParaRPr>
              <a:solidFill>
                <a:srgbClr val="000000"/>
              </a:solidFill>
            </a:endParaRPr>
          </a:p>
          <a:p>
            <a:pPr indent="-254000" lvl="0" marL="342900" rtl="0" algn="l">
              <a:lnSpc>
                <a:spcPct val="115000"/>
              </a:lnSpc>
              <a:spcBef>
                <a:spcPts val="1000"/>
              </a:spcBef>
              <a:spcAft>
                <a:spcPts val="0"/>
              </a:spcAft>
              <a:buClr>
                <a:schemeClr val="accent1"/>
              </a:buClr>
              <a:buSzPts val="2400"/>
              <a:buChar char="●"/>
            </a:pPr>
            <a:r>
              <a:rPr b="1" lang="en">
                <a:solidFill>
                  <a:srgbClr val="000000"/>
                </a:solidFill>
              </a:rPr>
              <a:t>Meetings via conference calls take place every 2 weeks, are recorded and open to the general public</a:t>
            </a:r>
            <a:endParaRPr b="1">
              <a:solidFill>
                <a:srgbClr val="000000"/>
              </a:solidFill>
            </a:endParaRPr>
          </a:p>
          <a:p>
            <a:pPr indent="-241300" lvl="1" marL="1028700" rtl="0" algn="l">
              <a:lnSpc>
                <a:spcPct val="115000"/>
              </a:lnSpc>
              <a:spcBef>
                <a:spcPts val="1000"/>
              </a:spcBef>
              <a:spcAft>
                <a:spcPts val="1000"/>
              </a:spcAft>
              <a:buClr>
                <a:schemeClr val="dk1"/>
              </a:buClr>
              <a:buSzPts val="2400"/>
              <a:buChar char="●"/>
            </a:pPr>
            <a:r>
              <a:rPr lang="en" u="sng">
                <a:solidFill>
                  <a:srgbClr val="000000"/>
                </a:solidFill>
                <a:hlinkClick r:id="rId3">
                  <a:extLst>
                    <a:ext uri="{A12FA001-AC4F-418D-AE19-62706E023703}">
                      <ahyp:hlinkClr val="tx"/>
                    </a:ext>
                  </a:extLst>
                </a:hlinkClick>
              </a:rPr>
              <a:t>https://wiki.lfai.foundation/pages/viewpage.action?pageId=7733341</a:t>
            </a:r>
            <a:endParaRPr>
              <a:solidFill>
                <a:srgbClr val="000000"/>
              </a:solidFill>
            </a:endParaRPr>
          </a:p>
        </p:txBody>
      </p:sp>
      <p:sp>
        <p:nvSpPr>
          <p:cNvPr id="554" name="Google Shape;554;p5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Technical Advisory Committee</a:t>
            </a:r>
            <a:endParaRPr/>
          </a:p>
        </p:txBody>
      </p:sp>
      <p:sp>
        <p:nvSpPr>
          <p:cNvPr id="555" name="Google Shape;555;p5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5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 </a:t>
            </a:r>
            <a:r>
              <a:rPr lang="en"/>
              <a:t>Incubation levels</a:t>
            </a:r>
            <a:endParaRPr/>
          </a:p>
        </p:txBody>
      </p:sp>
      <p:sp>
        <p:nvSpPr>
          <p:cNvPr id="562" name="Google Shape;562;p5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563" name="Google Shape;563;p53"/>
          <p:cNvSpPr/>
          <p:nvPr>
            <p:ph idx="2" type="pic"/>
          </p:nvPr>
        </p:nvSpPr>
        <p:spPr>
          <a:xfrm>
            <a:off x="892382" y="2241150"/>
            <a:ext cx="47853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Sandbox				</a:t>
            </a:r>
            <a:endParaRPr b="1" sz="2400">
              <a:solidFill>
                <a:schemeClr val="accent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Any project that intends to join LF AI &amp; </a:t>
            </a:r>
            <a:r>
              <a:rPr lang="en" sz="1800">
                <a:latin typeface="Open Sans"/>
                <a:ea typeface="Open Sans"/>
                <a:cs typeface="Open Sans"/>
                <a:sym typeface="Open Sans"/>
              </a:rPr>
              <a:t>Data Incubation in the future and wishes to lay the foundations for that.</a:t>
            </a:r>
            <a:endParaRPr sz="1800">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New projects that are designed to extend one or more LF AI &amp; Data projects with functionality or interoperability libraries. </a:t>
            </a:r>
            <a:endParaRPr sz="1800">
              <a:latin typeface="Open Sans"/>
              <a:ea typeface="Open Sans"/>
              <a:cs typeface="Open Sans"/>
              <a:sym typeface="Open Sans"/>
            </a:endParaRPr>
          </a:p>
          <a:p>
            <a:pPr indent="-193801" lvl="0" marL="420624" rtl="0" algn="l">
              <a:lnSpc>
                <a:spcPct val="115000"/>
              </a:lnSpc>
              <a:spcBef>
                <a:spcPts val="1000"/>
              </a:spcBef>
              <a:spcAft>
                <a:spcPts val="1000"/>
              </a:spcAft>
              <a:buClr>
                <a:schemeClr val="accent1"/>
              </a:buClr>
              <a:buSzPts val="1900"/>
              <a:buFont typeface="Open Sans"/>
              <a:buChar char="●"/>
            </a:pPr>
            <a:r>
              <a:rPr lang="en" sz="1800">
                <a:latin typeface="Open Sans"/>
                <a:ea typeface="Open Sans"/>
                <a:cs typeface="Open Sans"/>
                <a:sym typeface="Open Sans"/>
              </a:rPr>
              <a:t>Independent projects that fit the LF AI &amp; Data mission and provide the potential for a novel approach to existing functional areas (or are an attempt to meet an unfulfilled need). </a:t>
            </a:r>
            <a:endParaRPr sz="1900">
              <a:latin typeface="Open Sans"/>
              <a:ea typeface="Open Sans"/>
              <a:cs typeface="Open Sans"/>
              <a:sym typeface="Open Sans"/>
            </a:endParaRPr>
          </a:p>
        </p:txBody>
      </p:sp>
      <p:sp>
        <p:nvSpPr>
          <p:cNvPr id="564" name="Google Shape;564;p53"/>
          <p:cNvSpPr/>
          <p:nvPr>
            <p:ph idx="3" type="pic"/>
          </p:nvPr>
        </p:nvSpPr>
        <p:spPr>
          <a:xfrm>
            <a:off x="6373994" y="2241150"/>
            <a:ext cx="47853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Incubation</a:t>
            </a:r>
            <a:endParaRPr b="1" sz="2400">
              <a:solidFill>
                <a:schemeClr val="accent1"/>
              </a:solidFill>
              <a:latin typeface="Open Sans"/>
              <a:ea typeface="Open Sans"/>
              <a:cs typeface="Open Sans"/>
              <a:sym typeface="Open Sans"/>
            </a:endParaRPr>
          </a:p>
          <a:p>
            <a:pPr indent="0" lvl="0" marL="0" rtl="0" algn="l">
              <a:spcBef>
                <a:spcPts val="1000"/>
              </a:spcBef>
              <a:spcAft>
                <a:spcPts val="0"/>
              </a:spcAft>
              <a:buNone/>
            </a:pPr>
            <a:r>
              <a:rPr b="1" lang="en" sz="1800">
                <a:latin typeface="Open Sans"/>
                <a:ea typeface="Open Sans"/>
                <a:cs typeface="Open Sans"/>
                <a:sym typeface="Open Sans"/>
              </a:rPr>
              <a:t>Sandbox requirements plus:</a:t>
            </a:r>
            <a:endParaRPr b="1"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2+ organizations actively contributing to the project.</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defined Technical Steering Committee (TSC) with a chairperson identified, with open and transparent communication.</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sponsor who is an existing LF AI &amp; Data member.</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at least 300 stars on GitHub.</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achieved and maintained a Core Infrastructure Initiative ​Best Practices Silver Badge​.</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the affirmative vote of the TAC. </a:t>
            </a:r>
            <a:endParaRPr sz="1800">
              <a:latin typeface="Open Sans"/>
              <a:ea typeface="Open Sans"/>
              <a:cs typeface="Open Sans"/>
              <a:sym typeface="Open Sans"/>
            </a:endParaRPr>
          </a:p>
        </p:txBody>
      </p:sp>
      <p:sp>
        <p:nvSpPr>
          <p:cNvPr id="565" name="Google Shape;565;p53"/>
          <p:cNvSpPr/>
          <p:nvPr>
            <p:ph idx="4" type="pic"/>
          </p:nvPr>
        </p:nvSpPr>
        <p:spPr>
          <a:xfrm>
            <a:off x="11974925" y="2241150"/>
            <a:ext cx="5627400" cy="7716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Graduate</a:t>
            </a:r>
            <a:endParaRPr b="1" sz="2400">
              <a:solidFill>
                <a:schemeClr val="accent1"/>
              </a:solidFill>
              <a:latin typeface="Open Sans"/>
              <a:ea typeface="Open Sans"/>
              <a:cs typeface="Open Sans"/>
              <a:sym typeface="Open Sans"/>
            </a:endParaRPr>
          </a:p>
          <a:p>
            <a:pPr indent="0" lvl="0" marL="0" rtl="0" algn="l">
              <a:spcBef>
                <a:spcPts val="1000"/>
              </a:spcBef>
              <a:spcAft>
                <a:spcPts val="0"/>
              </a:spcAft>
              <a:buNone/>
            </a:pPr>
            <a:r>
              <a:rPr b="1" lang="en" sz="1800">
                <a:latin typeface="Open Sans"/>
                <a:ea typeface="Open Sans"/>
                <a:cs typeface="Open Sans"/>
                <a:sym typeface="Open Sans"/>
              </a:rPr>
              <a:t>Incubation requirements plus:</a:t>
            </a:r>
            <a:endParaRPr b="1"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healthy number of code contributions coming from at least five organizations.</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reached a minimum of 1000 stars on GH.</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achieved and maintained a Core Infrastructure Initiative ​Best Practices Gold Badge​.</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demonstrated a substantial ongoing flow of commits and merged contributions for the past 12 months.</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Receive the affirmative vote of two-thirds of the TAC and the affirmative vote of the Governing Board.</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completed at least one collaboration with another LF AI &amp; Data hosted project</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technical lead appointed for representation of the project on the LF AI &amp; Data TAC</a:t>
            </a:r>
            <a:endParaRPr b="1" sz="1800">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Incubation Requirements</a:t>
            </a:r>
            <a:endParaRPr/>
          </a:p>
        </p:txBody>
      </p:sp>
      <p:sp>
        <p:nvSpPr>
          <p:cNvPr id="572" name="Google Shape;572;p5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573" name="Google Shape;573;p54"/>
          <p:cNvSpPr/>
          <p:nvPr>
            <p:ph idx="2" type="pic"/>
          </p:nvPr>
        </p:nvSpPr>
        <p:spPr>
          <a:xfrm>
            <a:off x="899275" y="2230275"/>
            <a:ext cx="46218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Sandbox				</a:t>
            </a:r>
            <a:r>
              <a:rPr b="1" lang="en" sz="2400">
                <a:latin typeface="Open Sans"/>
                <a:ea typeface="Open Sans"/>
                <a:cs typeface="Open Sans"/>
                <a:sym typeface="Open Sans"/>
              </a:rPr>
              <a:t>			</a:t>
            </a:r>
            <a:endParaRPr b="1" sz="2400">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Fit the scope and mission of LF AI &amp; Data</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Have an OSI-approved license.</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Have a sponsor who is an existing LF AI &amp; Data member. Alternatively, a new organization would join LF AI &amp; Data and sponsor the project’s incubation application.</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Have an open and documented technical governance.  The LF team can help set this up.</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1000"/>
              </a:spcAft>
              <a:buClr>
                <a:schemeClr val="accent1"/>
              </a:buClr>
              <a:buSzPts val="1800"/>
              <a:buFont typeface="Open Sans"/>
              <a:buChar char="●"/>
            </a:pPr>
            <a:r>
              <a:rPr lang="en" sz="1800">
                <a:solidFill>
                  <a:schemeClr val="dk1"/>
                </a:solidFill>
                <a:latin typeface="Open Sans"/>
                <a:ea typeface="Open Sans"/>
                <a:cs typeface="Open Sans"/>
                <a:sym typeface="Open Sans"/>
              </a:rPr>
              <a:t>The project's founders adopt an open governance model documented in a Technical Charter for the project, and execute the Project Contribution Agreement transferring the project’s assets to the LF.</a:t>
            </a:r>
            <a:endParaRPr sz="2700">
              <a:latin typeface="Open Sans"/>
              <a:ea typeface="Open Sans"/>
              <a:cs typeface="Open Sans"/>
              <a:sym typeface="Open Sans"/>
            </a:endParaRPr>
          </a:p>
        </p:txBody>
      </p:sp>
      <p:sp>
        <p:nvSpPr>
          <p:cNvPr id="574" name="Google Shape;574;p54"/>
          <p:cNvSpPr/>
          <p:nvPr>
            <p:ph idx="3" type="pic"/>
          </p:nvPr>
        </p:nvSpPr>
        <p:spPr>
          <a:xfrm>
            <a:off x="6179919" y="2230275"/>
            <a:ext cx="47853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Incubation</a:t>
            </a:r>
            <a:endParaRPr sz="500">
              <a:solidFill>
                <a:schemeClr val="accent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at least three organizations actively contributing to the project. </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 defined Technical Steering Committee (TSC) with a chairperson identified, with open and transparent communication.</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reached a minimum of 500 stars on GitHub.</a:t>
            </a:r>
            <a:endParaRPr sz="1800">
              <a:solidFill>
                <a:schemeClr val="dk1"/>
              </a:solidFill>
            </a:endParaRPr>
          </a:p>
          <a:p>
            <a:pPr indent="-187452" lvl="0" marL="301752" rtl="0" algn="l">
              <a:lnSpc>
                <a:spcPct val="115000"/>
              </a:lnSpc>
              <a:spcBef>
                <a:spcPts val="1000"/>
              </a:spcBef>
              <a:spcAft>
                <a:spcPts val="1000"/>
              </a:spcAft>
              <a:buClr>
                <a:schemeClr val="accent1"/>
              </a:buClr>
              <a:buSzPts val="1800"/>
              <a:buChar char="●"/>
            </a:pPr>
            <a:r>
              <a:rPr lang="en" sz="1800">
                <a:solidFill>
                  <a:schemeClr val="dk1"/>
                </a:solidFill>
              </a:rPr>
              <a:t>Have achieved and maintained an </a:t>
            </a:r>
            <a:r>
              <a:rPr lang="en" sz="1800" u="sng">
                <a:solidFill>
                  <a:srgbClr val="1155CC"/>
                </a:solidFill>
                <a:hlinkClick r:id="rId3">
                  <a:extLst>
                    <a:ext uri="{A12FA001-AC4F-418D-AE19-62706E023703}">
                      <ahyp:hlinkClr val="tx"/>
                    </a:ext>
                  </a:extLst>
                </a:hlinkClick>
              </a:rPr>
              <a:t>OpenSSF Best Practices Badge Program</a:t>
            </a:r>
            <a:r>
              <a:rPr lang="en" sz="1800">
                <a:solidFill>
                  <a:schemeClr val="dk1"/>
                </a:solidFill>
              </a:rPr>
              <a:t> (Silver).</a:t>
            </a:r>
            <a:endParaRPr sz="1800">
              <a:latin typeface="Open Sans"/>
              <a:ea typeface="Open Sans"/>
              <a:cs typeface="Open Sans"/>
              <a:sym typeface="Open Sans"/>
            </a:endParaRPr>
          </a:p>
        </p:txBody>
      </p:sp>
      <p:sp>
        <p:nvSpPr>
          <p:cNvPr id="575" name="Google Shape;575;p54"/>
          <p:cNvSpPr/>
          <p:nvPr>
            <p:ph idx="4" type="pic"/>
          </p:nvPr>
        </p:nvSpPr>
        <p:spPr>
          <a:xfrm>
            <a:off x="11382202" y="2230275"/>
            <a:ext cx="6018300" cy="7716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Graduate</a:t>
            </a:r>
            <a:endParaRPr b="1" sz="2400">
              <a:solidFill>
                <a:schemeClr val="accent1"/>
              </a:solidFill>
              <a:latin typeface="Open Sans"/>
              <a:ea typeface="Open Sans"/>
              <a:cs typeface="Open Sans"/>
              <a:sym typeface="Open Sans"/>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 healthy number of code contributions from at least five organizations.</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reached a minimum of 1000 stars on GitHub.</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achieved and maintained an </a:t>
            </a:r>
            <a:r>
              <a:rPr lang="en" sz="1800" u="sng">
                <a:solidFill>
                  <a:srgbClr val="1155CC"/>
                </a:solidFill>
                <a:hlinkClick r:id="rId4">
                  <a:extLst>
                    <a:ext uri="{A12FA001-AC4F-418D-AE19-62706E023703}">
                      <ahyp:hlinkClr val="tx"/>
                    </a:ext>
                  </a:extLst>
                </a:hlinkClick>
              </a:rPr>
              <a:t>OpenSSF Best Practices Badge Program</a:t>
            </a:r>
            <a:r>
              <a:rPr lang="en" sz="1800">
                <a:solidFill>
                  <a:schemeClr val="dk1"/>
                </a:solidFill>
              </a:rPr>
              <a:t> (Gold).</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demonstrated a substantial ongoing flow of commits and merged contributions for the past 12 months*.</a:t>
            </a:r>
            <a:endParaRPr sz="1800">
              <a:solidFill>
                <a:schemeClr val="dk1"/>
              </a:solidFill>
            </a:endParaRPr>
          </a:p>
          <a:p>
            <a:pPr indent="-187452" lvl="0" marL="301752" rtl="0" algn="l">
              <a:lnSpc>
                <a:spcPct val="115000"/>
              </a:lnSpc>
              <a:spcBef>
                <a:spcPts val="1000"/>
              </a:spcBef>
              <a:spcAft>
                <a:spcPts val="1000"/>
              </a:spcAft>
              <a:buClr>
                <a:schemeClr val="accent1"/>
              </a:buClr>
              <a:buSzPts val="1800"/>
              <a:buChar char="●"/>
            </a:pPr>
            <a:r>
              <a:rPr lang="en" sz="1800">
                <a:solidFill>
                  <a:schemeClr val="dk1"/>
                </a:solidFill>
              </a:rPr>
              <a:t>Have completed at least one collaboration with another LF AI &amp; Data hosted project</a:t>
            </a:r>
            <a:endParaRPr sz="18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9"/>
          <p:cNvSpPr txBox="1"/>
          <p:nvPr>
            <p:ph idx="1" type="body"/>
          </p:nvPr>
        </p:nvSpPr>
        <p:spPr>
          <a:xfrm>
            <a:off x="755225" y="4121700"/>
            <a:ext cx="16400700" cy="4515600"/>
          </a:xfrm>
          <a:prstGeom prst="rect">
            <a:avLst/>
          </a:prstGeom>
        </p:spPr>
        <p:txBody>
          <a:bodyPr anchorCtr="0" anchor="t" bIns="68550" lIns="137150" spcFirstLastPara="1" rIns="137150" wrap="square" tIns="68550">
            <a:normAutofit/>
          </a:bodyPr>
          <a:lstStyle/>
          <a:p>
            <a:pPr indent="0" lvl="0" marL="0" rtl="0" algn="l">
              <a:lnSpc>
                <a:spcPct val="115000"/>
              </a:lnSpc>
              <a:spcBef>
                <a:spcPts val="1500"/>
              </a:spcBef>
              <a:spcAft>
                <a:spcPts val="0"/>
              </a:spcAft>
              <a:buNone/>
            </a:pPr>
            <a:r>
              <a:rPr lang="en" sz="3900"/>
              <a:t>Our mission is to build and support an open AI community, and drive open source innovation in the AI, ML, DL and Data domains by enabling collaboration, sharing best practices, supporting development efforts, and the creation of new opportunities for all the members of the community.</a:t>
            </a:r>
            <a:endParaRPr sz="3900"/>
          </a:p>
        </p:txBody>
      </p:sp>
      <p:sp>
        <p:nvSpPr>
          <p:cNvPr id="95" name="Google Shape;95;p19"/>
          <p:cNvSpPr txBox="1"/>
          <p:nvPr>
            <p:ph type="title"/>
          </p:nvPr>
        </p:nvSpPr>
        <p:spPr>
          <a:xfrm>
            <a:off x="937260" y="547689"/>
            <a:ext cx="16400700" cy="14037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None/>
            </a:pPr>
            <a:r>
              <a:rPr lang="en">
                <a:solidFill>
                  <a:schemeClr val="dk1"/>
                </a:solidFill>
                <a:latin typeface="Bitter Medium"/>
                <a:ea typeface="Bitter Medium"/>
                <a:cs typeface="Bitter Medium"/>
                <a:sym typeface="Bitter Medium"/>
              </a:rPr>
              <a:t>Evolution &amp; Mission</a:t>
            </a:r>
            <a:endParaRPr>
              <a:solidFill>
                <a:schemeClr val="dk1"/>
              </a:solidFill>
              <a:latin typeface="Bitter Medium"/>
              <a:ea typeface="Bitter Medium"/>
              <a:cs typeface="Bitter Medium"/>
              <a:sym typeface="Bitter Medium"/>
            </a:endParaRPr>
          </a:p>
        </p:txBody>
      </p:sp>
      <p:sp>
        <p:nvSpPr>
          <p:cNvPr id="96" name="Google Shape;96;p19"/>
          <p:cNvSpPr txBox="1"/>
          <p:nvPr>
            <p:ph idx="12" type="sldNum"/>
          </p:nvPr>
        </p:nvSpPr>
        <p:spPr>
          <a:xfrm>
            <a:off x="17736509" y="9875520"/>
            <a:ext cx="551700" cy="4113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cxnSp>
        <p:nvCxnSpPr>
          <p:cNvPr id="97" name="Google Shape;97;p19"/>
          <p:cNvCxnSpPr/>
          <p:nvPr/>
        </p:nvCxnSpPr>
        <p:spPr>
          <a:xfrm>
            <a:off x="6941725" y="3030375"/>
            <a:ext cx="1335900" cy="0"/>
          </a:xfrm>
          <a:prstGeom prst="straightConnector1">
            <a:avLst/>
          </a:prstGeom>
          <a:noFill/>
          <a:ln cap="flat" cmpd="sng" w="38100">
            <a:solidFill>
              <a:schemeClr val="dk2"/>
            </a:solidFill>
            <a:prstDash val="solid"/>
            <a:round/>
            <a:headEnd len="med" w="med" type="none"/>
            <a:tailEnd len="med" w="med" type="triangle"/>
          </a:ln>
        </p:spPr>
      </p:cxnSp>
      <p:cxnSp>
        <p:nvCxnSpPr>
          <p:cNvPr id="98" name="Google Shape;98;p19"/>
          <p:cNvCxnSpPr/>
          <p:nvPr/>
        </p:nvCxnSpPr>
        <p:spPr>
          <a:xfrm>
            <a:off x="11569963" y="3030375"/>
            <a:ext cx="1335900" cy="0"/>
          </a:xfrm>
          <a:prstGeom prst="straightConnector1">
            <a:avLst/>
          </a:prstGeom>
          <a:noFill/>
          <a:ln cap="flat" cmpd="sng" w="38100">
            <a:solidFill>
              <a:schemeClr val="dk2"/>
            </a:solidFill>
            <a:prstDash val="solid"/>
            <a:round/>
            <a:headEnd len="med" w="med" type="none"/>
            <a:tailEnd len="med" w="med" type="triangle"/>
          </a:ln>
        </p:spPr>
      </p:cxnSp>
      <p:pic>
        <p:nvPicPr>
          <p:cNvPr id="99" name="Google Shape;99;p19"/>
          <p:cNvPicPr preferRelativeResize="0"/>
          <p:nvPr/>
        </p:nvPicPr>
        <p:blipFill>
          <a:blip r:embed="rId3">
            <a:alphaModFix/>
          </a:blip>
          <a:stretch>
            <a:fillRect/>
          </a:stretch>
        </p:blipFill>
        <p:spPr>
          <a:xfrm>
            <a:off x="13544107" y="2775500"/>
            <a:ext cx="3800236" cy="522100"/>
          </a:xfrm>
          <a:prstGeom prst="rect">
            <a:avLst/>
          </a:prstGeom>
          <a:noFill/>
          <a:ln>
            <a:noFill/>
          </a:ln>
        </p:spPr>
      </p:pic>
      <p:pic>
        <p:nvPicPr>
          <p:cNvPr id="100" name="Google Shape;100;p19"/>
          <p:cNvPicPr preferRelativeResize="0"/>
          <p:nvPr/>
        </p:nvPicPr>
        <p:blipFill>
          <a:blip r:embed="rId4">
            <a:alphaModFix/>
          </a:blip>
          <a:stretch>
            <a:fillRect/>
          </a:stretch>
        </p:blipFill>
        <p:spPr>
          <a:xfrm>
            <a:off x="9023466" y="2803600"/>
            <a:ext cx="1800649" cy="465900"/>
          </a:xfrm>
          <a:prstGeom prst="rect">
            <a:avLst/>
          </a:prstGeom>
          <a:noFill/>
          <a:ln>
            <a:noFill/>
          </a:ln>
        </p:spPr>
      </p:pic>
      <p:pic>
        <p:nvPicPr>
          <p:cNvPr id="101" name="Google Shape;101;p19"/>
          <p:cNvPicPr preferRelativeResize="0"/>
          <p:nvPr/>
        </p:nvPicPr>
        <p:blipFill rotWithShape="1">
          <a:blip r:embed="rId5">
            <a:alphaModFix/>
          </a:blip>
          <a:srcRect b="0" l="0" r="0" t="0"/>
          <a:stretch/>
        </p:blipFill>
        <p:spPr>
          <a:xfrm>
            <a:off x="937254" y="2775500"/>
            <a:ext cx="5366218" cy="5221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Transitioning from Incubation to Graduation</a:t>
            </a:r>
            <a:endParaRPr/>
          </a:p>
        </p:txBody>
      </p:sp>
      <p:sp>
        <p:nvSpPr>
          <p:cNvPr id="582" name="Google Shape;582;p5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583" name="Google Shape;583;p55"/>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406400" lvl="0" marL="457200" rtl="0" algn="l">
              <a:lnSpc>
                <a:spcPct val="115000"/>
              </a:lnSpc>
              <a:spcBef>
                <a:spcPts val="1500"/>
              </a:spcBef>
              <a:spcAft>
                <a:spcPts val="0"/>
              </a:spcAft>
              <a:buClr>
                <a:schemeClr val="accent1"/>
              </a:buClr>
              <a:buSzPts val="2800"/>
              <a:buChar char="●"/>
            </a:pPr>
            <a:r>
              <a:rPr lang="en" sz="2800">
                <a:solidFill>
                  <a:srgbClr val="000000"/>
                </a:solidFill>
              </a:rPr>
              <a:t>The TAC will undertake an annual review of all projects </a:t>
            </a:r>
            <a:endParaRPr sz="2800">
              <a:solidFill>
                <a:srgbClr val="000000"/>
              </a:solidFill>
              <a:highlight>
                <a:srgbClr val="FFFFFF"/>
              </a:highlight>
            </a:endParaRPr>
          </a:p>
          <a:p>
            <a:pPr indent="-406400" lvl="0" marL="457200" rtl="0" algn="l">
              <a:lnSpc>
                <a:spcPct val="115000"/>
              </a:lnSpc>
              <a:spcBef>
                <a:spcPts val="1000"/>
              </a:spcBef>
              <a:spcAft>
                <a:spcPts val="0"/>
              </a:spcAft>
              <a:buClr>
                <a:schemeClr val="accent1"/>
              </a:buClr>
              <a:buSzPts val="2800"/>
              <a:buChar char="●"/>
            </a:pPr>
            <a:r>
              <a:rPr lang="en" sz="2800">
                <a:solidFill>
                  <a:srgbClr val="000000"/>
                </a:solidFill>
                <a:highlight>
                  <a:srgbClr val="FFFFFF"/>
                </a:highlight>
              </a:rPr>
              <a:t>Projects in the Sandbox Stage are generally expected to move to Incubation within 12 months from joining the Foundation following an evaluation by the TAC committee</a:t>
            </a:r>
            <a:endParaRPr sz="2800">
              <a:solidFill>
                <a:srgbClr val="000000"/>
              </a:solidFill>
            </a:endParaRPr>
          </a:p>
          <a:p>
            <a:pPr indent="-406400" lvl="0" marL="457200" rtl="0" algn="l">
              <a:lnSpc>
                <a:spcPct val="115000"/>
              </a:lnSpc>
              <a:spcBef>
                <a:spcPts val="1000"/>
              </a:spcBef>
              <a:spcAft>
                <a:spcPts val="0"/>
              </a:spcAft>
              <a:buClr>
                <a:schemeClr val="accent1"/>
              </a:buClr>
              <a:buSzPts val="2800"/>
              <a:buChar char="●"/>
            </a:pPr>
            <a:r>
              <a:rPr lang="en" sz="2800">
                <a:highlight>
                  <a:schemeClr val="lt1"/>
                </a:highlight>
              </a:rPr>
              <a:t>Projects in the Incubation Stage are generally expected to move to Graduation within 12-18 months from joining the Foundation following an evaluation by the TAC committee</a:t>
            </a:r>
            <a:endParaRPr sz="2800">
              <a:solidFill>
                <a:srgbClr val="000000"/>
              </a:solidFill>
            </a:endParaRPr>
          </a:p>
          <a:p>
            <a:pPr indent="0" lvl="0" marL="0" rtl="0" algn="l">
              <a:lnSpc>
                <a:spcPct val="115000"/>
              </a:lnSpc>
              <a:spcBef>
                <a:spcPts val="1500"/>
              </a:spcBef>
              <a:spcAft>
                <a:spcPts val="1000"/>
              </a:spcAft>
              <a:buNone/>
            </a:pPr>
            <a:r>
              <a:rPr lang="en" sz="2800">
                <a:solidFill>
                  <a:srgbClr val="000000"/>
                </a:solidFill>
              </a:rPr>
              <a:t>Projects can be provided with an extension of time in their stage </a:t>
            </a:r>
            <a:br>
              <a:rPr lang="en" sz="2800">
                <a:solidFill>
                  <a:srgbClr val="000000"/>
                </a:solidFill>
              </a:rPr>
            </a:br>
            <a:r>
              <a:rPr lang="en" sz="2800">
                <a:solidFill>
                  <a:srgbClr val="000000"/>
                </a:solidFill>
              </a:rPr>
              <a:t>(up to the discretion of the TAC)</a:t>
            </a:r>
            <a:endParaRPr sz="2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solidFill>
                  <a:srgbClr val="0088FF"/>
                </a:solidFill>
                <a:latin typeface="Bitter"/>
                <a:ea typeface="Bitter"/>
                <a:cs typeface="Bitter"/>
                <a:sym typeface="Bitter"/>
              </a:rPr>
              <a:t>‹#›</a:t>
            </a:fld>
            <a:endParaRPr sz="1600">
              <a:solidFill>
                <a:srgbClr val="0088FF"/>
              </a:solidFill>
              <a:latin typeface="Bitter"/>
              <a:ea typeface="Bitter"/>
              <a:cs typeface="Bitter"/>
              <a:sym typeface="Bitter"/>
            </a:endParaRPr>
          </a:p>
        </p:txBody>
      </p:sp>
      <p:sp>
        <p:nvSpPr>
          <p:cNvPr id="590" name="Google Shape;590;p5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 Lifecycle</a:t>
            </a:r>
            <a:endParaRPr/>
          </a:p>
        </p:txBody>
      </p:sp>
      <p:sp>
        <p:nvSpPr>
          <p:cNvPr id="591" name="Google Shape;591;p56"/>
          <p:cNvSpPr/>
          <p:nvPr/>
        </p:nvSpPr>
        <p:spPr>
          <a:xfrm>
            <a:off x="8200981" y="4511485"/>
            <a:ext cx="3204600" cy="770400"/>
          </a:xfrm>
          <a:prstGeom prst="rect">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Incubating</a:t>
            </a:r>
            <a:endParaRPr b="1" sz="2400">
              <a:solidFill>
                <a:srgbClr val="FFFFFF"/>
              </a:solidFill>
              <a:latin typeface="Open Sans"/>
              <a:ea typeface="Open Sans"/>
              <a:cs typeface="Open Sans"/>
              <a:sym typeface="Open Sans"/>
            </a:endParaRPr>
          </a:p>
        </p:txBody>
      </p:sp>
      <p:cxnSp>
        <p:nvCxnSpPr>
          <p:cNvPr id="592" name="Google Shape;592;p56"/>
          <p:cNvCxnSpPr>
            <a:endCxn id="591" idx="1"/>
          </p:cNvCxnSpPr>
          <p:nvPr/>
        </p:nvCxnSpPr>
        <p:spPr>
          <a:xfrm flipH="1" rot="10800000">
            <a:off x="5437981" y="4896685"/>
            <a:ext cx="2763000" cy="3900"/>
          </a:xfrm>
          <a:prstGeom prst="straightConnector1">
            <a:avLst/>
          </a:prstGeom>
          <a:noFill/>
          <a:ln cap="flat" cmpd="sng" w="9525">
            <a:solidFill>
              <a:srgbClr val="595959"/>
            </a:solidFill>
            <a:prstDash val="solid"/>
            <a:round/>
            <a:headEnd len="med" w="med" type="none"/>
            <a:tailEnd len="med" w="med" type="triangle"/>
          </a:ln>
        </p:spPr>
      </p:cxnSp>
      <p:sp>
        <p:nvSpPr>
          <p:cNvPr id="593" name="Google Shape;593;p56"/>
          <p:cNvSpPr txBox="1"/>
          <p:nvPr/>
        </p:nvSpPr>
        <p:spPr>
          <a:xfrm>
            <a:off x="6593458" y="2400300"/>
            <a:ext cx="2984100" cy="10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SemiBold"/>
                <a:ea typeface="Open Sans SemiBold"/>
                <a:cs typeface="Open Sans SemiBold"/>
                <a:sym typeface="Open Sans SemiBold"/>
              </a:rPr>
              <a:t>TAC Sponsor</a:t>
            </a:r>
            <a:endParaRPr sz="2000">
              <a:latin typeface="Open Sans SemiBold"/>
              <a:ea typeface="Open Sans SemiBold"/>
              <a:cs typeface="Open Sans SemiBold"/>
              <a:sym typeface="Open Sans SemiBold"/>
            </a:endParaRPr>
          </a:p>
          <a:p>
            <a:pPr indent="0" lvl="0" marL="0" rtl="0" algn="l">
              <a:spcBef>
                <a:spcPts val="0"/>
              </a:spcBef>
              <a:spcAft>
                <a:spcPts val="0"/>
              </a:spcAft>
              <a:buNone/>
            </a:pPr>
            <a:r>
              <a:rPr lang="en" sz="2000">
                <a:latin typeface="Open Sans SemiBold"/>
                <a:ea typeface="Open Sans SemiBold"/>
                <a:cs typeface="Open Sans SemiBold"/>
                <a:sym typeface="Open Sans SemiBold"/>
              </a:rPr>
              <a:t>TAC Majority vote</a:t>
            </a:r>
            <a:endParaRPr sz="2000">
              <a:latin typeface="Open Sans SemiBold"/>
              <a:ea typeface="Open Sans SemiBold"/>
              <a:cs typeface="Open Sans SemiBold"/>
              <a:sym typeface="Open Sans SemiBold"/>
            </a:endParaRPr>
          </a:p>
        </p:txBody>
      </p:sp>
      <p:sp>
        <p:nvSpPr>
          <p:cNvPr id="594" name="Google Shape;594;p56"/>
          <p:cNvSpPr/>
          <p:nvPr/>
        </p:nvSpPr>
        <p:spPr>
          <a:xfrm>
            <a:off x="14168854" y="4511485"/>
            <a:ext cx="3204600" cy="770400"/>
          </a:xfrm>
          <a:prstGeom prst="rect">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Graduated</a:t>
            </a:r>
            <a:endParaRPr b="1" sz="2400">
              <a:solidFill>
                <a:srgbClr val="FFFFFF"/>
              </a:solidFill>
              <a:latin typeface="Open Sans"/>
              <a:ea typeface="Open Sans"/>
              <a:cs typeface="Open Sans"/>
              <a:sym typeface="Open Sans"/>
            </a:endParaRPr>
          </a:p>
        </p:txBody>
      </p:sp>
      <p:cxnSp>
        <p:nvCxnSpPr>
          <p:cNvPr id="595" name="Google Shape;595;p56"/>
          <p:cNvCxnSpPr>
            <a:endCxn id="594" idx="1"/>
          </p:cNvCxnSpPr>
          <p:nvPr/>
        </p:nvCxnSpPr>
        <p:spPr>
          <a:xfrm flipH="1" rot="10800000">
            <a:off x="11405854" y="4896685"/>
            <a:ext cx="2763000" cy="3900"/>
          </a:xfrm>
          <a:prstGeom prst="straightConnector1">
            <a:avLst/>
          </a:prstGeom>
          <a:noFill/>
          <a:ln cap="flat" cmpd="sng" w="9525">
            <a:solidFill>
              <a:srgbClr val="595959"/>
            </a:solidFill>
            <a:prstDash val="solid"/>
            <a:round/>
            <a:headEnd len="med" w="med" type="none"/>
            <a:tailEnd len="med" w="med" type="triangle"/>
          </a:ln>
        </p:spPr>
      </p:cxnSp>
      <p:sp>
        <p:nvSpPr>
          <p:cNvPr id="596" name="Google Shape;596;p56"/>
          <p:cNvSpPr txBox="1"/>
          <p:nvPr/>
        </p:nvSpPr>
        <p:spPr>
          <a:xfrm>
            <a:off x="11566943" y="3862619"/>
            <a:ext cx="2440800" cy="10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SemiBold"/>
                <a:ea typeface="Open Sans SemiBold"/>
                <a:cs typeface="Open Sans SemiBold"/>
                <a:sym typeface="Open Sans SemiBold"/>
              </a:rPr>
              <a:t>TAC 2/3 vote</a:t>
            </a:r>
            <a:endParaRPr sz="2000">
              <a:latin typeface="Open Sans SemiBold"/>
              <a:ea typeface="Open Sans SemiBold"/>
              <a:cs typeface="Open Sans SemiBold"/>
              <a:sym typeface="Open Sans SemiBold"/>
            </a:endParaRPr>
          </a:p>
          <a:p>
            <a:pPr indent="0" lvl="0" marL="0" rtl="0" algn="l">
              <a:spcBef>
                <a:spcPts val="0"/>
              </a:spcBef>
              <a:spcAft>
                <a:spcPts val="0"/>
              </a:spcAft>
              <a:buNone/>
            </a:pPr>
            <a:r>
              <a:rPr lang="en" sz="2000">
                <a:latin typeface="Open Sans SemiBold"/>
                <a:ea typeface="Open Sans SemiBold"/>
                <a:cs typeface="Open Sans SemiBold"/>
                <a:sym typeface="Open Sans SemiBold"/>
              </a:rPr>
              <a:t>GB Majority vote</a:t>
            </a:r>
            <a:endParaRPr sz="2000">
              <a:latin typeface="Open Sans SemiBold"/>
              <a:ea typeface="Open Sans SemiBold"/>
              <a:cs typeface="Open Sans SemiBold"/>
              <a:sym typeface="Open Sans SemiBold"/>
            </a:endParaRPr>
          </a:p>
        </p:txBody>
      </p:sp>
      <p:cxnSp>
        <p:nvCxnSpPr>
          <p:cNvPr id="597" name="Google Shape;597;p56"/>
          <p:cNvCxnSpPr>
            <a:stCxn id="591" idx="2"/>
            <a:endCxn id="598" idx="0"/>
          </p:cNvCxnSpPr>
          <p:nvPr/>
        </p:nvCxnSpPr>
        <p:spPr>
          <a:xfrm>
            <a:off x="9803281" y="5281885"/>
            <a:ext cx="2983800" cy="2164200"/>
          </a:xfrm>
          <a:prstGeom prst="straightConnector1">
            <a:avLst/>
          </a:prstGeom>
          <a:noFill/>
          <a:ln cap="flat" cmpd="sng" w="9525">
            <a:solidFill>
              <a:srgbClr val="595959"/>
            </a:solidFill>
            <a:prstDash val="solid"/>
            <a:round/>
            <a:headEnd len="med" w="med" type="none"/>
            <a:tailEnd len="med" w="med" type="triangle"/>
          </a:ln>
        </p:spPr>
      </p:cxnSp>
      <p:sp>
        <p:nvSpPr>
          <p:cNvPr id="599" name="Google Shape;599;p56"/>
          <p:cNvSpPr txBox="1"/>
          <p:nvPr/>
        </p:nvSpPr>
        <p:spPr>
          <a:xfrm>
            <a:off x="11566943" y="5898274"/>
            <a:ext cx="2440800" cy="10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SemiBold"/>
                <a:ea typeface="Open Sans SemiBold"/>
                <a:cs typeface="Open Sans SemiBold"/>
                <a:sym typeface="Open Sans SemiBold"/>
              </a:rPr>
              <a:t>TAC 2/3 vote</a:t>
            </a:r>
            <a:endParaRPr sz="2000">
              <a:latin typeface="Open Sans SemiBold"/>
              <a:ea typeface="Open Sans SemiBold"/>
              <a:cs typeface="Open Sans SemiBold"/>
              <a:sym typeface="Open Sans SemiBold"/>
            </a:endParaRPr>
          </a:p>
          <a:p>
            <a:pPr indent="0" lvl="0" marL="0" rtl="0" algn="ctr">
              <a:spcBef>
                <a:spcPts val="0"/>
              </a:spcBef>
              <a:spcAft>
                <a:spcPts val="0"/>
              </a:spcAft>
              <a:buNone/>
            </a:pPr>
            <a:r>
              <a:rPr lang="en" sz="2000">
                <a:latin typeface="Open Sans SemiBold"/>
                <a:ea typeface="Open Sans SemiBold"/>
                <a:cs typeface="Open Sans SemiBold"/>
                <a:sym typeface="Open Sans SemiBold"/>
              </a:rPr>
              <a:t>GB 2/3 vote</a:t>
            </a:r>
            <a:endParaRPr sz="2000">
              <a:latin typeface="Open Sans SemiBold"/>
              <a:ea typeface="Open Sans SemiBold"/>
              <a:cs typeface="Open Sans SemiBold"/>
              <a:sym typeface="Open Sans SemiBold"/>
            </a:endParaRPr>
          </a:p>
        </p:txBody>
      </p:sp>
      <p:sp>
        <p:nvSpPr>
          <p:cNvPr id="598" name="Google Shape;598;p56"/>
          <p:cNvSpPr/>
          <p:nvPr/>
        </p:nvSpPr>
        <p:spPr>
          <a:xfrm>
            <a:off x="11184917" y="7446167"/>
            <a:ext cx="3204600" cy="770400"/>
          </a:xfrm>
          <a:prstGeom prst="rect">
            <a:avLst/>
          </a:prstGeom>
          <a:solidFill>
            <a:schemeClr val="accent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Emeritus</a:t>
            </a:r>
            <a:endParaRPr b="1" sz="2400">
              <a:solidFill>
                <a:srgbClr val="FFFFFF"/>
              </a:solidFill>
              <a:latin typeface="Open Sans"/>
              <a:ea typeface="Open Sans"/>
              <a:cs typeface="Open Sans"/>
              <a:sym typeface="Open Sans"/>
            </a:endParaRPr>
          </a:p>
        </p:txBody>
      </p:sp>
      <p:cxnSp>
        <p:nvCxnSpPr>
          <p:cNvPr id="600" name="Google Shape;600;p56"/>
          <p:cNvCxnSpPr>
            <a:stCxn id="594" idx="2"/>
            <a:endCxn id="598" idx="0"/>
          </p:cNvCxnSpPr>
          <p:nvPr/>
        </p:nvCxnSpPr>
        <p:spPr>
          <a:xfrm flipH="1">
            <a:off x="12787354" y="5281885"/>
            <a:ext cx="2983800" cy="2164200"/>
          </a:xfrm>
          <a:prstGeom prst="straightConnector1">
            <a:avLst/>
          </a:prstGeom>
          <a:noFill/>
          <a:ln cap="flat" cmpd="sng" w="9525">
            <a:solidFill>
              <a:srgbClr val="595959"/>
            </a:solidFill>
            <a:prstDash val="solid"/>
            <a:round/>
            <a:headEnd len="med" w="med" type="none"/>
            <a:tailEnd len="med" w="med" type="triangle"/>
          </a:ln>
        </p:spPr>
      </p:cxnSp>
      <p:sp>
        <p:nvSpPr>
          <p:cNvPr id="601" name="Google Shape;601;p56"/>
          <p:cNvSpPr txBox="1"/>
          <p:nvPr/>
        </p:nvSpPr>
        <p:spPr>
          <a:xfrm>
            <a:off x="914400" y="6785664"/>
            <a:ext cx="8169300" cy="25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900">
                <a:latin typeface="Open Sans"/>
                <a:ea typeface="Open Sans"/>
                <a:cs typeface="Open Sans"/>
                <a:sym typeface="Open Sans"/>
              </a:rPr>
              <a:t>Any project may be moved to Emeritus stage provided that the transition has secured: </a:t>
            </a:r>
            <a:endParaRPr sz="1900">
              <a:latin typeface="Open Sans"/>
              <a:ea typeface="Open Sans"/>
              <a:cs typeface="Open Sans"/>
              <a:sym typeface="Open Sans"/>
            </a:endParaRPr>
          </a:p>
          <a:p>
            <a:pPr indent="-349250" lvl="0" marL="457200" rtl="0" algn="l">
              <a:lnSpc>
                <a:spcPct val="115000"/>
              </a:lnSpc>
              <a:spcBef>
                <a:spcPts val="1000"/>
              </a:spcBef>
              <a:spcAft>
                <a:spcPts val="0"/>
              </a:spcAft>
              <a:buClr>
                <a:srgbClr val="0088FF"/>
              </a:buClr>
              <a:buSzPts val="1900"/>
              <a:buFont typeface="Open Sans"/>
              <a:buChar char="›"/>
            </a:pPr>
            <a:r>
              <a:rPr lang="en" sz="1900">
                <a:latin typeface="Open Sans"/>
                <a:ea typeface="Open Sans"/>
                <a:cs typeface="Open Sans"/>
                <a:sym typeface="Open Sans"/>
              </a:rPr>
              <a:t>TAC affirmative ⅔ vote</a:t>
            </a:r>
            <a:endParaRPr sz="1900">
              <a:latin typeface="Open Sans"/>
              <a:ea typeface="Open Sans"/>
              <a:cs typeface="Open Sans"/>
              <a:sym typeface="Open Sans"/>
            </a:endParaRPr>
          </a:p>
          <a:p>
            <a:pPr indent="-349250" lvl="0" marL="457200" rtl="0" algn="l">
              <a:lnSpc>
                <a:spcPct val="115000"/>
              </a:lnSpc>
              <a:spcBef>
                <a:spcPts val="0"/>
              </a:spcBef>
              <a:spcAft>
                <a:spcPts val="0"/>
              </a:spcAft>
              <a:buClr>
                <a:srgbClr val="0088FF"/>
              </a:buClr>
              <a:buSzPts val="1900"/>
              <a:buFont typeface="Open Sans"/>
              <a:buChar char="›"/>
            </a:pPr>
            <a:r>
              <a:rPr lang="en" sz="1900">
                <a:latin typeface="Open Sans"/>
                <a:ea typeface="Open Sans"/>
                <a:cs typeface="Open Sans"/>
                <a:sym typeface="Open Sans"/>
              </a:rPr>
              <a:t>GB affirmative ⅔ vote </a:t>
            </a:r>
            <a:endParaRPr sz="1900">
              <a:latin typeface="Open Sans"/>
              <a:ea typeface="Open Sans"/>
              <a:cs typeface="Open Sans"/>
              <a:sym typeface="Open Sans"/>
            </a:endParaRPr>
          </a:p>
        </p:txBody>
      </p:sp>
      <p:cxnSp>
        <p:nvCxnSpPr>
          <p:cNvPr id="602" name="Google Shape;602;p56"/>
          <p:cNvCxnSpPr>
            <a:endCxn id="591" idx="0"/>
          </p:cNvCxnSpPr>
          <p:nvPr/>
        </p:nvCxnSpPr>
        <p:spPr>
          <a:xfrm>
            <a:off x="7652581" y="3438385"/>
            <a:ext cx="2150700" cy="1073100"/>
          </a:xfrm>
          <a:prstGeom prst="straightConnector1">
            <a:avLst/>
          </a:prstGeom>
          <a:noFill/>
          <a:ln cap="flat" cmpd="sng" w="9525">
            <a:solidFill>
              <a:srgbClr val="595959"/>
            </a:solidFill>
            <a:prstDash val="solid"/>
            <a:round/>
            <a:headEnd len="med" w="med" type="none"/>
            <a:tailEnd len="med" w="med" type="triangle"/>
          </a:ln>
        </p:spPr>
      </p:cxnSp>
      <p:sp>
        <p:nvSpPr>
          <p:cNvPr id="603" name="Google Shape;603;p56"/>
          <p:cNvSpPr/>
          <p:nvPr/>
        </p:nvSpPr>
        <p:spPr>
          <a:xfrm>
            <a:off x="2684289" y="4481885"/>
            <a:ext cx="3204600" cy="770400"/>
          </a:xfrm>
          <a:prstGeom prst="rect">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Sandbox</a:t>
            </a:r>
            <a:endParaRPr b="1" sz="2400">
              <a:solidFill>
                <a:srgbClr val="FFFFFF"/>
              </a:solidFill>
              <a:latin typeface="Open Sans"/>
              <a:ea typeface="Open Sans"/>
              <a:cs typeface="Open Sans"/>
              <a:sym typeface="Open Sans"/>
            </a:endParaRPr>
          </a:p>
        </p:txBody>
      </p:sp>
      <p:sp>
        <p:nvSpPr>
          <p:cNvPr id="604" name="Google Shape;604;p56"/>
          <p:cNvSpPr txBox="1"/>
          <p:nvPr/>
        </p:nvSpPr>
        <p:spPr>
          <a:xfrm>
            <a:off x="914400" y="2534128"/>
            <a:ext cx="2984100" cy="10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SemiBold"/>
                <a:ea typeface="Open Sans SemiBold"/>
                <a:cs typeface="Open Sans SemiBold"/>
                <a:sym typeface="Open Sans SemiBold"/>
              </a:rPr>
              <a:t>TAC Sponsor</a:t>
            </a:r>
            <a:endParaRPr sz="2000">
              <a:latin typeface="Open Sans SemiBold"/>
              <a:ea typeface="Open Sans SemiBold"/>
              <a:cs typeface="Open Sans SemiBold"/>
              <a:sym typeface="Open Sans SemiBold"/>
            </a:endParaRPr>
          </a:p>
          <a:p>
            <a:pPr indent="0" lvl="0" marL="0" rtl="0" algn="l">
              <a:spcBef>
                <a:spcPts val="0"/>
              </a:spcBef>
              <a:spcAft>
                <a:spcPts val="0"/>
              </a:spcAft>
              <a:buNone/>
            </a:pPr>
            <a:r>
              <a:rPr lang="en" sz="2000">
                <a:latin typeface="Open Sans SemiBold"/>
                <a:ea typeface="Open Sans SemiBold"/>
                <a:cs typeface="Open Sans SemiBold"/>
                <a:sym typeface="Open Sans SemiBold"/>
              </a:rPr>
              <a:t>TAC Majority vote</a:t>
            </a:r>
            <a:endParaRPr sz="2000">
              <a:latin typeface="Open Sans SemiBold"/>
              <a:ea typeface="Open Sans SemiBold"/>
              <a:cs typeface="Open Sans SemiBold"/>
              <a:sym typeface="Open Sans SemiBold"/>
            </a:endParaRPr>
          </a:p>
        </p:txBody>
      </p:sp>
      <p:cxnSp>
        <p:nvCxnSpPr>
          <p:cNvPr id="605" name="Google Shape;605;p56"/>
          <p:cNvCxnSpPr>
            <a:stCxn id="604" idx="2"/>
            <a:endCxn id="603" idx="0"/>
          </p:cNvCxnSpPr>
          <p:nvPr/>
        </p:nvCxnSpPr>
        <p:spPr>
          <a:xfrm>
            <a:off x="2406450" y="3572128"/>
            <a:ext cx="1880100" cy="909900"/>
          </a:xfrm>
          <a:prstGeom prst="straightConnector1">
            <a:avLst/>
          </a:prstGeom>
          <a:noFill/>
          <a:ln cap="flat" cmpd="sng" w="9525">
            <a:solidFill>
              <a:srgbClr val="595959"/>
            </a:solidFill>
            <a:prstDash val="solid"/>
            <a:round/>
            <a:headEnd len="med" w="med" type="none"/>
            <a:tailEnd len="med" w="med" type="triangle"/>
          </a:ln>
        </p:spPr>
      </p:cxnSp>
      <p:sp>
        <p:nvSpPr>
          <p:cNvPr id="606" name="Google Shape;606;p56"/>
          <p:cNvSpPr txBox="1"/>
          <p:nvPr/>
        </p:nvSpPr>
        <p:spPr>
          <a:xfrm>
            <a:off x="5824661" y="4153771"/>
            <a:ext cx="2440800" cy="10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00000"/>
                </a:solidFill>
                <a:latin typeface="Open Sans SemiBold"/>
                <a:ea typeface="Open Sans SemiBold"/>
                <a:cs typeface="Open Sans SemiBold"/>
                <a:sym typeface="Open Sans SemiBold"/>
              </a:rPr>
              <a:t>TAC Majority </a:t>
            </a:r>
            <a:endParaRPr sz="2000">
              <a:solidFill>
                <a:srgbClr val="000000"/>
              </a:solidFill>
              <a:latin typeface="Open Sans SemiBold"/>
              <a:ea typeface="Open Sans SemiBold"/>
              <a:cs typeface="Open Sans SemiBold"/>
              <a:sym typeface="Open Sans SemiBold"/>
            </a:endParaRPr>
          </a:p>
          <a:p>
            <a:pPr indent="0" lvl="0" marL="0" rtl="0" algn="ctr">
              <a:spcBef>
                <a:spcPts val="0"/>
              </a:spcBef>
              <a:spcAft>
                <a:spcPts val="0"/>
              </a:spcAft>
              <a:buClr>
                <a:srgbClr val="000000"/>
              </a:buClr>
              <a:buSzPts val="700"/>
              <a:buFont typeface="Arial"/>
              <a:buNone/>
            </a:pPr>
            <a:r>
              <a:rPr lang="en" sz="2000">
                <a:solidFill>
                  <a:srgbClr val="000000"/>
                </a:solidFill>
                <a:latin typeface="Open Sans SemiBold"/>
                <a:ea typeface="Open Sans SemiBold"/>
                <a:cs typeface="Open Sans SemiBold"/>
                <a:sym typeface="Open Sans SemiBold"/>
              </a:rPr>
              <a:t>vote</a:t>
            </a:r>
            <a:endParaRPr sz="2000">
              <a:solidFill>
                <a:srgbClr val="000000"/>
              </a:solidFill>
              <a:latin typeface="Open Sans SemiBold"/>
              <a:ea typeface="Open Sans SemiBold"/>
              <a:cs typeface="Open Sans SemiBold"/>
              <a:sym typeface="Open Sans SemiBold"/>
            </a:endParaRPr>
          </a:p>
          <a:p>
            <a:pPr indent="0" lvl="0" marL="0" rtl="0" algn="ctr">
              <a:spcBef>
                <a:spcPts val="0"/>
              </a:spcBef>
              <a:spcAft>
                <a:spcPts val="0"/>
              </a:spcAft>
              <a:buNone/>
            </a:pPr>
            <a:r>
              <a:t/>
            </a:r>
            <a:endParaRPr sz="2000">
              <a:latin typeface="Open Sans SemiBold"/>
              <a:ea typeface="Open Sans SemiBold"/>
              <a:cs typeface="Open Sans SemiBold"/>
              <a:sym typeface="Open Sans SemiBo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5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SzPts val="990"/>
              <a:buNone/>
            </a:pPr>
            <a:r>
              <a:rPr lang="en" sz="4840"/>
              <a:t>Process for proposing a project for hosting in LF AI &amp; Data </a:t>
            </a:r>
            <a:endParaRPr sz="4840"/>
          </a:p>
        </p:txBody>
      </p:sp>
      <p:sp>
        <p:nvSpPr>
          <p:cNvPr id="613" name="Google Shape;613;p57"/>
          <p:cNvSpPr txBox="1"/>
          <p:nvPr>
            <p:ph idx="4294967295" type="body"/>
          </p:nvPr>
        </p:nvSpPr>
        <p:spPr>
          <a:xfrm>
            <a:off x="937260" y="2417544"/>
            <a:ext cx="16400700" cy="6526800"/>
          </a:xfrm>
          <a:prstGeom prst="rect">
            <a:avLst/>
          </a:prstGeom>
        </p:spPr>
        <p:txBody>
          <a:bodyPr anchorCtr="0" anchor="t" bIns="0" lIns="0" spcFirstLastPara="1" rIns="0" wrap="square" tIns="0">
            <a:normAutofit/>
          </a:bodyPr>
          <a:lstStyle/>
          <a:p>
            <a:pPr indent="-527050" lvl="0" marL="685800" rtl="0" algn="l">
              <a:lnSpc>
                <a:spcPct val="115000"/>
              </a:lnSpc>
              <a:spcBef>
                <a:spcPts val="0"/>
              </a:spcBef>
              <a:spcAft>
                <a:spcPts val="0"/>
              </a:spcAft>
              <a:buClr>
                <a:schemeClr val="accent1"/>
              </a:buClr>
              <a:buSzPts val="2900"/>
              <a:buAutoNum type="arabicPeriod"/>
            </a:pPr>
            <a:r>
              <a:rPr lang="en" sz="2900"/>
              <a:t>Decide on a date to present to the TAC and request incubation</a:t>
            </a:r>
            <a:endParaRPr sz="2900"/>
          </a:p>
          <a:p>
            <a:pPr indent="-527050" lvl="0" marL="685800" rtl="0" algn="l">
              <a:lnSpc>
                <a:spcPct val="115000"/>
              </a:lnSpc>
              <a:spcBef>
                <a:spcPts val="1000"/>
              </a:spcBef>
              <a:spcAft>
                <a:spcPts val="0"/>
              </a:spcAft>
              <a:buClr>
                <a:schemeClr val="accent1"/>
              </a:buClr>
              <a:buSzPts val="2900"/>
              <a:buAutoNum type="arabicPeriod"/>
            </a:pPr>
            <a:r>
              <a:rPr lang="en" sz="2900"/>
              <a:t>Ensure that your project implements these </a:t>
            </a:r>
            <a:r>
              <a:rPr lang="en" sz="2900" u="sng">
                <a:solidFill>
                  <a:schemeClr val="accent1"/>
                </a:solidFill>
                <a:hlinkClick r:id="rId3">
                  <a:extLst>
                    <a:ext uri="{A12FA001-AC4F-418D-AE19-62706E023703}">
                      <ahyp:hlinkClr val="tx"/>
                    </a:ext>
                  </a:extLst>
                </a:hlinkClick>
              </a:rPr>
              <a:t>recommendations</a:t>
            </a:r>
            <a:endParaRPr sz="2900"/>
          </a:p>
          <a:p>
            <a:pPr indent="-527050" lvl="0" marL="685800" rtl="0" algn="l">
              <a:lnSpc>
                <a:spcPct val="115000"/>
              </a:lnSpc>
              <a:spcBef>
                <a:spcPts val="1000"/>
              </a:spcBef>
              <a:spcAft>
                <a:spcPts val="0"/>
              </a:spcAft>
              <a:buClr>
                <a:schemeClr val="accent1"/>
              </a:buClr>
              <a:buSzPts val="2900"/>
              <a:buAutoNum type="arabicPeriod"/>
            </a:pPr>
            <a:r>
              <a:rPr lang="en" sz="2900"/>
              <a:t>Submit a formal request to incubate the project via a </a:t>
            </a:r>
            <a:r>
              <a:rPr lang="en" sz="2900" u="sng">
                <a:solidFill>
                  <a:schemeClr val="accent1"/>
                </a:solidFill>
                <a:hlinkClick r:id="rId4">
                  <a:extLst>
                    <a:ext uri="{A12FA001-AC4F-418D-AE19-62706E023703}">
                      <ahyp:hlinkClr val="tx"/>
                    </a:ext>
                  </a:extLst>
                </a:hlinkClick>
              </a:rPr>
              <a:t>GH</a:t>
            </a:r>
            <a:r>
              <a:rPr lang="en" sz="2900"/>
              <a:t> PR </a:t>
            </a:r>
            <a:endParaRPr sz="2900"/>
          </a:p>
          <a:p>
            <a:pPr indent="-527050" lvl="0" marL="685800" rtl="0" algn="l">
              <a:lnSpc>
                <a:spcPct val="115000"/>
              </a:lnSpc>
              <a:spcBef>
                <a:spcPts val="1000"/>
              </a:spcBef>
              <a:spcAft>
                <a:spcPts val="0"/>
              </a:spcAft>
              <a:buClr>
                <a:schemeClr val="accent1"/>
              </a:buClr>
              <a:buSzPts val="2900"/>
              <a:buAutoNum type="arabicPeriod"/>
            </a:pPr>
            <a:r>
              <a:rPr lang="en" sz="2900"/>
              <a:t>Prepare deck and share with ED about 10 days prior to the presentation</a:t>
            </a:r>
            <a:endParaRPr sz="2900"/>
          </a:p>
          <a:p>
            <a:pPr indent="-527050" lvl="0" marL="685800" rtl="0" algn="l">
              <a:lnSpc>
                <a:spcPct val="115000"/>
              </a:lnSpc>
              <a:spcBef>
                <a:spcPts val="1000"/>
              </a:spcBef>
              <a:spcAft>
                <a:spcPts val="0"/>
              </a:spcAft>
              <a:buClr>
                <a:schemeClr val="accent1"/>
              </a:buClr>
              <a:buSzPts val="2900"/>
              <a:buAutoNum type="arabicPeriod"/>
            </a:pPr>
            <a:r>
              <a:rPr lang="en" sz="2900"/>
              <a:t>Present to the TAC and get approval </a:t>
            </a:r>
            <a:endParaRPr sz="2900"/>
          </a:p>
          <a:p>
            <a:pPr indent="-527050" lvl="0" marL="685800" rtl="0" algn="l">
              <a:lnSpc>
                <a:spcPct val="115000"/>
              </a:lnSpc>
              <a:spcBef>
                <a:spcPts val="1000"/>
              </a:spcBef>
              <a:spcAft>
                <a:spcPts val="0"/>
              </a:spcAft>
              <a:buClr>
                <a:schemeClr val="accent1"/>
              </a:buClr>
              <a:buSzPts val="2900"/>
              <a:buAutoNum type="arabicPeriod"/>
            </a:pPr>
            <a:r>
              <a:rPr lang="en" sz="2900"/>
              <a:t>Onboard the project with the LF AI &amp; Data team and integrate the project with our service </a:t>
            </a:r>
            <a:endParaRPr sz="2900"/>
          </a:p>
          <a:p>
            <a:pPr indent="-527050" lvl="0" marL="685800" rtl="0" algn="l">
              <a:lnSpc>
                <a:spcPct val="115000"/>
              </a:lnSpc>
              <a:spcBef>
                <a:spcPts val="1000"/>
              </a:spcBef>
              <a:spcAft>
                <a:spcPts val="1000"/>
              </a:spcAft>
              <a:buClr>
                <a:schemeClr val="accent1"/>
              </a:buClr>
              <a:buSzPts val="2900"/>
              <a:buAutoNum type="arabicPeriod"/>
            </a:pPr>
            <a:r>
              <a:rPr lang="en" sz="2900"/>
              <a:t>Announce the project becoming hosted in LF AI &amp; Data</a:t>
            </a:r>
            <a:endParaRPr sz="2900"/>
          </a:p>
        </p:txBody>
      </p:sp>
      <p:sp>
        <p:nvSpPr>
          <p:cNvPr id="614" name="Google Shape;614;p5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58"/>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Incubation Benefits by Levels</a:t>
            </a:r>
            <a:endParaRPr/>
          </a:p>
        </p:txBody>
      </p:sp>
      <p:sp>
        <p:nvSpPr>
          <p:cNvPr id="621" name="Google Shape;621;p58"/>
          <p:cNvSpPr/>
          <p:nvPr>
            <p:ph idx="2" type="pic"/>
          </p:nvPr>
        </p:nvSpPr>
        <p:spPr>
          <a:xfrm>
            <a:off x="950025" y="2077875"/>
            <a:ext cx="65001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Sandbox				</a:t>
            </a:r>
            <a:endParaRPr b="1" sz="2400">
              <a:solidFill>
                <a:schemeClr val="accent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Neutral hosting of the project’s trademark and assets by LF AI &amp; Data.</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Appointment of a TAC member as a project sponsor </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LF AI &amp; Data blog post or similar announcing the project's hosting in the Foundation</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Right to refer to the project as an “</a:t>
            </a:r>
            <a:r>
              <a:rPr lang="en" sz="1800" u="sng">
                <a:solidFill>
                  <a:srgbClr val="1155CC"/>
                </a:solidFill>
                <a:latin typeface="Open Sans"/>
                <a:ea typeface="Open Sans"/>
                <a:cs typeface="Open Sans"/>
                <a:sym typeface="Open Sans"/>
                <a:hlinkClick r:id="rId3">
                  <a:extLst>
                    <a:ext uri="{A12FA001-AC4F-418D-AE19-62706E023703}">
                      <ahyp:hlinkClr val="tx"/>
                    </a:ext>
                  </a:extLst>
                </a:hlinkClick>
              </a:rPr>
              <a:t>LF AI &amp; Data Sandbox Project</a:t>
            </a:r>
            <a:r>
              <a:rPr lang="en" sz="1800">
                <a:solidFill>
                  <a:schemeClr val="dk1"/>
                </a:solidFill>
                <a:latin typeface="Open Sans"/>
                <a:ea typeface="Open Sans"/>
                <a:cs typeface="Open Sans"/>
                <a:sym typeface="Open Sans"/>
              </a:rPr>
              <a:t>,” and to display the LF AI &amp; Data logo on the project’s code repository and web properties</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An initial and regularly scheduled license scan of the project’s codebase</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Ongoing source code security scans and reports</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Infrastructure support includes mailing lists, wiki space, slack channel, etc. </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Marketing, communication, and PR support are limited to significant announcements. </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Access to the </a:t>
            </a:r>
            <a:r>
              <a:rPr lang="en" sz="1800" u="sng">
                <a:solidFill>
                  <a:srgbClr val="1155CC"/>
                </a:solidFill>
                <a:latin typeface="Open Sans"/>
                <a:ea typeface="Open Sans"/>
                <a:cs typeface="Open Sans"/>
                <a:sym typeface="Open Sans"/>
                <a:hlinkClick r:id="rId4">
                  <a:extLst>
                    <a:ext uri="{A12FA001-AC4F-418D-AE19-62706E023703}">
                      <ahyp:hlinkClr val="tx"/>
                    </a:ext>
                  </a:extLst>
                </a:hlinkClick>
              </a:rPr>
              <a:t>LFX</a:t>
            </a:r>
            <a:r>
              <a:rPr lang="en" sz="1800">
                <a:solidFill>
                  <a:schemeClr val="dk1"/>
                </a:solidFill>
                <a:latin typeface="Open Sans"/>
                <a:ea typeface="Open Sans"/>
                <a:cs typeface="Open Sans"/>
                <a:sym typeface="Open Sans"/>
              </a:rPr>
              <a:t> platform.</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500"/>
              </a:spcAft>
              <a:buClr>
                <a:schemeClr val="accent1"/>
              </a:buClr>
              <a:buSzPts val="1800"/>
              <a:buFont typeface="Open Sans"/>
              <a:buChar char="●"/>
            </a:pPr>
            <a:r>
              <a:rPr lang="en" sz="1800">
                <a:solidFill>
                  <a:schemeClr val="dk1"/>
                </a:solidFill>
                <a:latin typeface="Open Sans"/>
                <a:ea typeface="Open Sans"/>
                <a:cs typeface="Open Sans"/>
                <a:sym typeface="Open Sans"/>
              </a:rPr>
              <a:t>Support of the Foundation staff who are eager to help with the project. </a:t>
            </a:r>
            <a:endParaRPr sz="2700">
              <a:latin typeface="Open Sans"/>
              <a:ea typeface="Open Sans"/>
              <a:cs typeface="Open Sans"/>
              <a:sym typeface="Open Sans"/>
            </a:endParaRPr>
          </a:p>
        </p:txBody>
      </p:sp>
      <p:sp>
        <p:nvSpPr>
          <p:cNvPr id="622" name="Google Shape;622;p58"/>
          <p:cNvSpPr/>
          <p:nvPr>
            <p:ph idx="3" type="pic"/>
          </p:nvPr>
        </p:nvSpPr>
        <p:spPr>
          <a:xfrm>
            <a:off x="12749525" y="2077875"/>
            <a:ext cx="4761600" cy="7577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Graduate</a:t>
            </a:r>
            <a:endParaRPr b="1" sz="2400">
              <a:solidFill>
                <a:schemeClr val="accent1"/>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800">
                <a:latin typeface="Open Sans"/>
                <a:ea typeface="Open Sans"/>
                <a:cs typeface="Open Sans"/>
                <a:sym typeface="Open Sans"/>
              </a:rPr>
              <a:t>Incubation benefits plus:</a:t>
            </a:r>
            <a:endParaRPr b="1" sz="1800">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LF AI &amp; Data blog announcement or similar announcing the project graduation, including promotion activities.</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Graduation stage projects may receive support as determined by the Governing Board.</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Right to refer to the project as an “</a:t>
            </a:r>
            <a:r>
              <a:rPr lang="en" sz="1700" u="sng">
                <a:solidFill>
                  <a:srgbClr val="1155CC"/>
                </a:solidFill>
                <a:latin typeface="Open Sans"/>
                <a:ea typeface="Open Sans"/>
                <a:cs typeface="Open Sans"/>
                <a:sym typeface="Open Sans"/>
                <a:hlinkClick r:id="rId5">
                  <a:extLst>
                    <a:ext uri="{A12FA001-AC4F-418D-AE19-62706E023703}">
                      <ahyp:hlinkClr val="tx"/>
                    </a:ext>
                  </a:extLst>
                </a:hlinkClick>
              </a:rPr>
              <a:t>LF AI &amp; Data Graduation Project</a:t>
            </a:r>
            <a:r>
              <a:rPr lang="en" sz="1700">
                <a:solidFill>
                  <a:schemeClr val="dk1"/>
                </a:solidFill>
                <a:latin typeface="Open Sans"/>
                <a:ea typeface="Open Sans"/>
                <a:cs typeface="Open Sans"/>
                <a:sym typeface="Open Sans"/>
              </a:rPr>
              <a:t>,” and to display the LF AI &amp; Data logo on the project’s code repository.</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Voting seat on the TAC.</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Advanced IT infrastructure support (pending board approval).</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1000"/>
              </a:spcAft>
              <a:buClr>
                <a:schemeClr val="accent1"/>
              </a:buClr>
              <a:buSzPts val="1700"/>
              <a:buFont typeface="Open Sans"/>
              <a:buChar char="●"/>
            </a:pPr>
            <a:r>
              <a:rPr lang="en" sz="1700">
                <a:solidFill>
                  <a:schemeClr val="dk1"/>
                </a:solidFill>
                <a:latin typeface="Open Sans"/>
                <a:ea typeface="Open Sans"/>
                <a:cs typeface="Open Sans"/>
                <a:sym typeface="Open Sans"/>
              </a:rPr>
              <a:t>Additional ecosystem development opportunities include training courses, certification development, and conformance programs (pending board approval).</a:t>
            </a:r>
            <a:endParaRPr sz="2000">
              <a:latin typeface="Open Sans"/>
              <a:ea typeface="Open Sans"/>
              <a:cs typeface="Open Sans"/>
              <a:sym typeface="Open Sans"/>
            </a:endParaRPr>
          </a:p>
        </p:txBody>
      </p:sp>
      <p:sp>
        <p:nvSpPr>
          <p:cNvPr id="623" name="Google Shape;623;p58"/>
          <p:cNvSpPr/>
          <p:nvPr>
            <p:ph idx="4" type="pic"/>
          </p:nvPr>
        </p:nvSpPr>
        <p:spPr>
          <a:xfrm>
            <a:off x="8012025" y="2077875"/>
            <a:ext cx="38529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Incubation</a:t>
            </a:r>
            <a:endParaRPr b="1" sz="2400">
              <a:solidFill>
                <a:schemeClr val="accent1"/>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800">
                <a:latin typeface="Open Sans"/>
                <a:ea typeface="Open Sans"/>
                <a:cs typeface="Open Sans"/>
                <a:sym typeface="Open Sans"/>
              </a:rPr>
              <a:t>Sandbox benefits plus:</a:t>
            </a:r>
            <a:endParaRPr b="1" sz="1800">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Right to refer to the project as an “</a:t>
            </a:r>
            <a:r>
              <a:rPr lang="en" sz="1700" u="sng">
                <a:solidFill>
                  <a:srgbClr val="1155CC"/>
                </a:solidFill>
                <a:latin typeface="Open Sans"/>
                <a:ea typeface="Open Sans"/>
                <a:cs typeface="Open Sans"/>
                <a:sym typeface="Open Sans"/>
                <a:hlinkClick r:id="rId6">
                  <a:extLst>
                    <a:ext uri="{A12FA001-AC4F-418D-AE19-62706E023703}">
                      <ahyp:hlinkClr val="tx"/>
                    </a:ext>
                  </a:extLst>
                </a:hlinkClick>
              </a:rPr>
              <a:t>LF AI &amp; Data Incubation Project</a:t>
            </a:r>
            <a:r>
              <a:rPr lang="en" sz="1700">
                <a:solidFill>
                  <a:schemeClr val="dk1"/>
                </a:solidFill>
                <a:latin typeface="Open Sans"/>
                <a:ea typeface="Open Sans"/>
                <a:cs typeface="Open Sans"/>
                <a:sym typeface="Open Sans"/>
              </a:rPr>
              <a:t>,” and to display the LF AI &amp; Data logo on the project’s code repository.</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Creative and artwork support covering website, logo, and other required creative work.</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Marketing, communication, and PR support, including project promotion via blog posts, social media, and LF AI &amp; Data website.</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1000"/>
              </a:spcAft>
              <a:buClr>
                <a:schemeClr val="accent1"/>
              </a:buClr>
              <a:buSzPts val="1700"/>
              <a:buFont typeface="Open Sans"/>
              <a:buChar char="●"/>
            </a:pPr>
            <a:r>
              <a:rPr lang="en" sz="1700">
                <a:solidFill>
                  <a:schemeClr val="dk1"/>
                </a:solidFill>
                <a:latin typeface="Open Sans"/>
                <a:ea typeface="Open Sans"/>
                <a:cs typeface="Open Sans"/>
                <a:sym typeface="Open Sans"/>
              </a:rPr>
              <a:t>Access to the Bevy platform for community-hosted events.</a:t>
            </a:r>
            <a:endParaRPr sz="1700">
              <a:latin typeface="Open Sans"/>
              <a:ea typeface="Open Sans"/>
              <a:cs typeface="Open Sans"/>
              <a:sym typeface="Open Sans"/>
            </a:endParaRPr>
          </a:p>
        </p:txBody>
      </p:sp>
      <p:sp>
        <p:nvSpPr>
          <p:cNvPr id="624" name="Google Shape;624;p5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solidFill>
                  <a:srgbClr val="0088FF"/>
                </a:solidFill>
              </a:rPr>
              <a:t>‹#›</a:t>
            </a:fld>
            <a:endParaRPr>
              <a:solidFill>
                <a:srgbClr val="0088FF"/>
              </a:solidFill>
            </a:endParaRPr>
          </a:p>
        </p:txBody>
      </p:sp>
      <p:sp>
        <p:nvSpPr>
          <p:cNvPr id="631" name="Google Shape;631;p59"/>
          <p:cNvSpPr txBox="1"/>
          <p:nvPr>
            <p:ph type="title"/>
          </p:nvPr>
        </p:nvSpPr>
        <p:spPr>
          <a:xfrm>
            <a:off x="1514200" y="2804200"/>
            <a:ext cx="6207300" cy="7886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LF AI &amp; Data Membership Benefits</a:t>
            </a:r>
            <a:endParaRPr/>
          </a:p>
        </p:txBody>
      </p:sp>
      <p:sp>
        <p:nvSpPr>
          <p:cNvPr id="632" name="Google Shape;632;p59"/>
          <p:cNvSpPr txBox="1"/>
          <p:nvPr>
            <p:ph idx="2" type="body"/>
          </p:nvPr>
        </p:nvSpPr>
        <p:spPr>
          <a:xfrm>
            <a:off x="9879000" y="2804200"/>
            <a:ext cx="7494600" cy="7886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600"/>
              <a:t>LF AI &amp; Data is positioned to bolster cross-company collaboration and interoperability with our neutral IP zone, rich contributor programs, and most importantly, the trust end users place in us.</a:t>
            </a:r>
            <a:endParaRPr sz="3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0"/>
          <p:cNvSpPr/>
          <p:nvPr/>
        </p:nvSpPr>
        <p:spPr>
          <a:xfrm>
            <a:off x="12579271" y="2667133"/>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639" name="Google Shape;639;p60"/>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200"/>
              <a:t>Organizations join LF AI &amp; Data to take an active role in supporting the growth and evolution of the Open Source AI &amp; Data ecosystem </a:t>
            </a:r>
            <a:endParaRPr sz="4200">
              <a:solidFill>
                <a:schemeClr val="accent1"/>
              </a:solidFill>
            </a:endParaRPr>
          </a:p>
        </p:txBody>
      </p:sp>
      <p:sp>
        <p:nvSpPr>
          <p:cNvPr id="640" name="Google Shape;640;p60"/>
          <p:cNvSpPr/>
          <p:nvPr/>
        </p:nvSpPr>
        <p:spPr>
          <a:xfrm>
            <a:off x="12613441" y="5931515"/>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641" name="Google Shape;641;p60"/>
          <p:cNvSpPr/>
          <p:nvPr/>
        </p:nvSpPr>
        <p:spPr>
          <a:xfrm>
            <a:off x="6936357" y="2624000"/>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642" name="Google Shape;642;p60"/>
          <p:cNvSpPr/>
          <p:nvPr/>
        </p:nvSpPr>
        <p:spPr>
          <a:xfrm>
            <a:off x="12579225" y="2623988"/>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600">
                <a:highlight>
                  <a:schemeClr val="lt1"/>
                </a:highlight>
                <a:latin typeface="Open Sans"/>
                <a:ea typeface="Open Sans"/>
                <a:cs typeface="Open Sans"/>
                <a:sym typeface="Open Sans"/>
              </a:rPr>
              <a:t>Be part of </a:t>
            </a:r>
            <a:r>
              <a:rPr b="1" lang="en" sz="2600">
                <a:solidFill>
                  <a:schemeClr val="accent1"/>
                </a:solidFill>
                <a:highlight>
                  <a:schemeClr val="lt1"/>
                </a:highlight>
                <a:latin typeface="Open Sans"/>
                <a:ea typeface="Open Sans"/>
                <a:cs typeface="Open Sans"/>
                <a:sym typeface="Open Sans"/>
              </a:rPr>
              <a:t>defining and maintaining technologies </a:t>
            </a:r>
            <a:r>
              <a:rPr lang="en" sz="2600">
                <a:highlight>
                  <a:schemeClr val="lt1"/>
                </a:highlight>
                <a:latin typeface="Open Sans"/>
                <a:ea typeface="Open Sans"/>
                <a:cs typeface="Open Sans"/>
                <a:sym typeface="Open Sans"/>
              </a:rPr>
              <a:t>that are at the forefront of the industry</a:t>
            </a:r>
            <a:endParaRPr sz="2600">
              <a:highlight>
                <a:schemeClr val="lt1"/>
              </a:highlight>
              <a:latin typeface="Open Sans"/>
              <a:ea typeface="Open Sans"/>
              <a:cs typeface="Open Sans"/>
              <a:sym typeface="Open Sans"/>
            </a:endParaRPr>
          </a:p>
        </p:txBody>
      </p:sp>
      <p:sp>
        <p:nvSpPr>
          <p:cNvPr id="643" name="Google Shape;643;p60"/>
          <p:cNvSpPr/>
          <p:nvPr/>
        </p:nvSpPr>
        <p:spPr>
          <a:xfrm>
            <a:off x="12613441" y="5931519"/>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Receive greater insight</a:t>
            </a:r>
            <a:r>
              <a:rPr lang="en" sz="2600">
                <a:solidFill>
                  <a:schemeClr val="accent1"/>
                </a:solidFill>
                <a:latin typeface="Open Sans"/>
                <a:ea typeface="Open Sans"/>
                <a:cs typeface="Open Sans"/>
                <a:sym typeface="Open Sans"/>
              </a:rPr>
              <a:t> </a:t>
            </a:r>
            <a:r>
              <a:rPr lang="en" sz="2600">
                <a:latin typeface="Open Sans"/>
                <a:ea typeface="Open Sans"/>
                <a:cs typeface="Open Sans"/>
                <a:sym typeface="Open Sans"/>
              </a:rPr>
              <a:t>into the foundation’s strategy, efforts, projects and initiatives through increased engagement with the ED, staff and committees’ leads</a:t>
            </a:r>
            <a:endParaRPr sz="2600">
              <a:latin typeface="Open Sans"/>
              <a:ea typeface="Open Sans"/>
              <a:cs typeface="Open Sans"/>
              <a:sym typeface="Open Sans"/>
            </a:endParaRPr>
          </a:p>
        </p:txBody>
      </p:sp>
      <p:sp>
        <p:nvSpPr>
          <p:cNvPr id="644" name="Google Shape;644;p60"/>
          <p:cNvSpPr/>
          <p:nvPr/>
        </p:nvSpPr>
        <p:spPr>
          <a:xfrm>
            <a:off x="1065680" y="5931516"/>
            <a:ext cx="49974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645" name="Google Shape;645;p60"/>
          <p:cNvSpPr/>
          <p:nvPr/>
        </p:nvSpPr>
        <p:spPr>
          <a:xfrm>
            <a:off x="1100625" y="5949975"/>
            <a:ext cx="4962600" cy="26928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Host projects with us</a:t>
            </a:r>
            <a:r>
              <a:rPr lang="en" sz="2600">
                <a:latin typeface="Open Sans"/>
                <a:ea typeface="Open Sans"/>
                <a:cs typeface="Open Sans"/>
                <a:sym typeface="Open Sans"/>
              </a:rPr>
              <a:t> and benefit from the services &amp; support we offer our hosted projects to increase their adoption and footprint in the ecosystem</a:t>
            </a:r>
            <a:endParaRPr sz="2600">
              <a:latin typeface="Open Sans"/>
              <a:ea typeface="Open Sans"/>
              <a:cs typeface="Open Sans"/>
              <a:sym typeface="Open Sans"/>
            </a:endParaRPr>
          </a:p>
        </p:txBody>
      </p:sp>
      <p:sp>
        <p:nvSpPr>
          <p:cNvPr id="646" name="Google Shape;646;p60"/>
          <p:cNvSpPr/>
          <p:nvPr/>
        </p:nvSpPr>
        <p:spPr>
          <a:xfrm>
            <a:off x="6906826" y="2624005"/>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Demonstrate thought leadership</a:t>
            </a:r>
            <a:r>
              <a:rPr lang="en" sz="2600">
                <a:solidFill>
                  <a:schemeClr val="accent1"/>
                </a:solidFill>
                <a:latin typeface="Open Sans"/>
                <a:ea typeface="Open Sans"/>
                <a:cs typeface="Open Sans"/>
                <a:sym typeface="Open Sans"/>
              </a:rPr>
              <a:t> </a:t>
            </a:r>
            <a:r>
              <a:rPr lang="en" sz="2600">
                <a:latin typeface="Open Sans"/>
                <a:ea typeface="Open Sans"/>
                <a:cs typeface="Open Sans"/>
                <a:sym typeface="Open Sans"/>
              </a:rPr>
              <a:t>by participating in a wide reaching networking and marketing programs</a:t>
            </a:r>
            <a:endParaRPr sz="2600">
              <a:latin typeface="Open Sans"/>
              <a:ea typeface="Open Sans"/>
              <a:cs typeface="Open Sans"/>
              <a:sym typeface="Open Sans"/>
            </a:endParaRPr>
          </a:p>
        </p:txBody>
      </p:sp>
      <p:sp>
        <p:nvSpPr>
          <p:cNvPr id="647" name="Google Shape;647;p60"/>
          <p:cNvSpPr/>
          <p:nvPr/>
        </p:nvSpPr>
        <p:spPr>
          <a:xfrm>
            <a:off x="1065675" y="2653013"/>
            <a:ext cx="49974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648" name="Google Shape;648;p60"/>
          <p:cNvSpPr/>
          <p:nvPr/>
        </p:nvSpPr>
        <p:spPr>
          <a:xfrm>
            <a:off x="1065638" y="2667155"/>
            <a:ext cx="49974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Support our mission</a:t>
            </a:r>
            <a:r>
              <a:rPr lang="en" sz="2600">
                <a:latin typeface="Open Sans"/>
                <a:ea typeface="Open Sans"/>
                <a:cs typeface="Open Sans"/>
                <a:sym typeface="Open Sans"/>
              </a:rPr>
              <a:t>, programs, and the community by helping fund services that hosted projects rely on</a:t>
            </a:r>
            <a:endParaRPr sz="2600">
              <a:latin typeface="Open Sans"/>
              <a:ea typeface="Open Sans"/>
              <a:cs typeface="Open Sans"/>
              <a:sym typeface="Open Sans"/>
            </a:endParaRPr>
          </a:p>
        </p:txBody>
      </p:sp>
      <p:sp>
        <p:nvSpPr>
          <p:cNvPr id="649" name="Google Shape;649;p60"/>
          <p:cNvSpPr/>
          <p:nvPr/>
        </p:nvSpPr>
        <p:spPr>
          <a:xfrm>
            <a:off x="6924074" y="5931515"/>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650" name="Google Shape;650;p60"/>
          <p:cNvSpPr/>
          <p:nvPr/>
        </p:nvSpPr>
        <p:spPr>
          <a:xfrm>
            <a:off x="6906824" y="5931519"/>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Provide technical leadership</a:t>
            </a:r>
            <a:r>
              <a:rPr b="1" lang="en" sz="2600">
                <a:latin typeface="Open Sans"/>
                <a:ea typeface="Open Sans"/>
                <a:cs typeface="Open Sans"/>
                <a:sym typeface="Open Sans"/>
              </a:rPr>
              <a:t> </a:t>
            </a:r>
            <a:r>
              <a:rPr lang="en" sz="2600">
                <a:latin typeface="Open Sans"/>
                <a:ea typeface="Open Sans"/>
                <a:cs typeface="Open Sans"/>
                <a:sym typeface="Open Sans"/>
              </a:rPr>
              <a:t>to the community via the TAC, its various sub-committees and efforts </a:t>
            </a:r>
            <a:endParaRPr sz="2600">
              <a:latin typeface="Open Sans"/>
              <a:ea typeface="Open Sans"/>
              <a:cs typeface="Open Sans"/>
              <a:sym typeface="Open Sans"/>
            </a:endParaRPr>
          </a:p>
        </p:txBody>
      </p:sp>
      <p:sp>
        <p:nvSpPr>
          <p:cNvPr id="651" name="Google Shape;651;p6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solidFill>
                  <a:srgbClr val="0088FF"/>
                </a:solidFill>
                <a:latin typeface="Bitter"/>
                <a:ea typeface="Bitter"/>
                <a:cs typeface="Bitter"/>
                <a:sym typeface="Bitter"/>
              </a:rPr>
              <a:t>‹#›</a:t>
            </a:fld>
            <a:endParaRPr sz="1600">
              <a:solidFill>
                <a:srgbClr val="0088FF"/>
              </a:solidFill>
              <a:latin typeface="Bitter"/>
              <a:ea typeface="Bitter"/>
              <a:cs typeface="Bitter"/>
              <a:sym typeface="Bitte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1"/>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LF AI &amp; Data Membership Benefits</a:t>
            </a:r>
            <a:endParaRPr sz="3600"/>
          </a:p>
        </p:txBody>
      </p:sp>
      <p:sp>
        <p:nvSpPr>
          <p:cNvPr id="658" name="Google Shape;658;p6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659" name="Google Shape;659;p61"/>
          <p:cNvSpPr txBox="1"/>
          <p:nvPr/>
        </p:nvSpPr>
        <p:spPr>
          <a:xfrm>
            <a:off x="2542032" y="6115438"/>
            <a:ext cx="3539100" cy="1523700"/>
          </a:xfrm>
          <a:prstGeom prst="rect">
            <a:avLst/>
          </a:prstGeom>
          <a:noFill/>
          <a:ln>
            <a:noFill/>
          </a:ln>
        </p:spPr>
        <p:txBody>
          <a:bodyPr anchorCtr="0" anchor="t" bIns="137150" lIns="137150" spcFirstLastPara="1" rIns="137150" wrap="square" tIns="0">
            <a:noAutofit/>
          </a:bodyPr>
          <a:lstStyle/>
          <a:p>
            <a:pPr indent="0" lvl="0" marL="0" rtl="0" algn="ctr">
              <a:spcBef>
                <a:spcPts val="0"/>
              </a:spcBef>
              <a:spcAft>
                <a:spcPts val="0"/>
              </a:spcAft>
              <a:buNone/>
            </a:pPr>
            <a:r>
              <a:rPr lang="en" sz="2700">
                <a:latin typeface="Open Sans Medium"/>
                <a:ea typeface="Open Sans Medium"/>
                <a:cs typeface="Open Sans Medium"/>
                <a:sym typeface="Open Sans Medium"/>
              </a:rPr>
              <a:t>Marketing Amplification &amp; Brand Awareness</a:t>
            </a:r>
            <a:endParaRPr sz="2700">
              <a:latin typeface="Open Sans Medium"/>
              <a:ea typeface="Open Sans Medium"/>
              <a:cs typeface="Open Sans Medium"/>
              <a:sym typeface="Open Sans Medium"/>
            </a:endParaRPr>
          </a:p>
        </p:txBody>
      </p:sp>
      <p:sp>
        <p:nvSpPr>
          <p:cNvPr id="660" name="Google Shape;660;p61"/>
          <p:cNvSpPr txBox="1"/>
          <p:nvPr/>
        </p:nvSpPr>
        <p:spPr>
          <a:xfrm>
            <a:off x="7600970" y="6115438"/>
            <a:ext cx="3083100" cy="1108200"/>
          </a:xfrm>
          <a:prstGeom prst="rect">
            <a:avLst/>
          </a:prstGeom>
          <a:noFill/>
          <a:ln>
            <a:noFill/>
          </a:ln>
        </p:spPr>
        <p:txBody>
          <a:bodyPr anchorCtr="0" anchor="t" bIns="137150" lIns="137150" spcFirstLastPara="1" rIns="137150" wrap="square" tIns="0">
            <a:noAutofit/>
          </a:bodyPr>
          <a:lstStyle/>
          <a:p>
            <a:pPr indent="0" lvl="0" marL="0" rtl="0" algn="ctr">
              <a:spcBef>
                <a:spcPts val="0"/>
              </a:spcBef>
              <a:spcAft>
                <a:spcPts val="0"/>
              </a:spcAft>
              <a:buNone/>
            </a:pPr>
            <a:r>
              <a:rPr lang="en" sz="2700">
                <a:latin typeface="Open Sans Medium"/>
                <a:ea typeface="Open Sans Medium"/>
                <a:cs typeface="Open Sans Medium"/>
                <a:sym typeface="Open Sans Medium"/>
              </a:rPr>
              <a:t>Community Engagement</a:t>
            </a:r>
            <a:endParaRPr sz="2700">
              <a:latin typeface="Open Sans Medium"/>
              <a:ea typeface="Open Sans Medium"/>
              <a:cs typeface="Open Sans Medium"/>
              <a:sym typeface="Open Sans Medium"/>
            </a:endParaRPr>
          </a:p>
        </p:txBody>
      </p:sp>
      <p:sp>
        <p:nvSpPr>
          <p:cNvPr id="661" name="Google Shape;661;p61"/>
          <p:cNvSpPr txBox="1"/>
          <p:nvPr/>
        </p:nvSpPr>
        <p:spPr>
          <a:xfrm>
            <a:off x="12001382" y="6115438"/>
            <a:ext cx="3539100" cy="1523700"/>
          </a:xfrm>
          <a:prstGeom prst="rect">
            <a:avLst/>
          </a:prstGeom>
          <a:noFill/>
          <a:ln>
            <a:noFill/>
          </a:ln>
        </p:spPr>
        <p:txBody>
          <a:bodyPr anchorCtr="0" anchor="t" bIns="137150" lIns="137150" spcFirstLastPara="1" rIns="137150" wrap="square" tIns="0">
            <a:noAutofit/>
          </a:bodyPr>
          <a:lstStyle/>
          <a:p>
            <a:pPr indent="0" lvl="0" marL="0" rtl="0" algn="ctr">
              <a:spcBef>
                <a:spcPts val="0"/>
              </a:spcBef>
              <a:spcAft>
                <a:spcPts val="0"/>
              </a:spcAft>
              <a:buNone/>
            </a:pPr>
            <a:r>
              <a:rPr lang="en" sz="2700">
                <a:latin typeface="Open Sans Medium"/>
                <a:ea typeface="Open Sans Medium"/>
                <a:cs typeface="Open Sans Medium"/>
                <a:sym typeface="Open Sans Medium"/>
              </a:rPr>
              <a:t>Thought &amp; Tech Leadership Across Key Technologies </a:t>
            </a:r>
            <a:endParaRPr sz="2700">
              <a:latin typeface="Open Sans Medium"/>
              <a:ea typeface="Open Sans Medium"/>
              <a:cs typeface="Open Sans Medium"/>
              <a:sym typeface="Open Sans Medium"/>
            </a:endParaRPr>
          </a:p>
        </p:txBody>
      </p:sp>
      <p:grpSp>
        <p:nvGrpSpPr>
          <p:cNvPr id="662" name="Google Shape;662;p61"/>
          <p:cNvGrpSpPr/>
          <p:nvPr/>
        </p:nvGrpSpPr>
        <p:grpSpPr>
          <a:xfrm>
            <a:off x="3272074" y="3335151"/>
            <a:ext cx="2429518" cy="2392120"/>
            <a:chOff x="3272074" y="3030351"/>
            <a:chExt cx="2429518" cy="2392120"/>
          </a:xfrm>
        </p:grpSpPr>
        <p:sp>
          <p:nvSpPr>
            <p:cNvPr id="663" name="Google Shape;663;p61"/>
            <p:cNvSpPr/>
            <p:nvPr/>
          </p:nvSpPr>
          <p:spPr>
            <a:xfrm>
              <a:off x="3272074" y="3030351"/>
              <a:ext cx="2279400" cy="2279400"/>
            </a:xfrm>
            <a:prstGeom prst="flowChartConnector">
              <a:avLst/>
            </a:prstGeom>
            <a:solidFill>
              <a:srgbClr val="12E2E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64" name="Google Shape;664;p61"/>
            <p:cNvPicPr preferRelativeResize="0"/>
            <p:nvPr/>
          </p:nvPicPr>
          <p:blipFill>
            <a:blip r:embed="rId3">
              <a:alphaModFix/>
            </a:blip>
            <a:stretch>
              <a:fillRect/>
            </a:stretch>
          </p:blipFill>
          <p:spPr>
            <a:xfrm>
              <a:off x="3309497" y="3030352"/>
              <a:ext cx="2392095" cy="2392119"/>
            </a:xfrm>
            <a:prstGeom prst="rect">
              <a:avLst/>
            </a:prstGeom>
            <a:noFill/>
            <a:ln>
              <a:noFill/>
            </a:ln>
          </p:spPr>
        </p:pic>
      </p:grpSp>
      <p:grpSp>
        <p:nvGrpSpPr>
          <p:cNvPr id="665" name="Google Shape;665;p61"/>
          <p:cNvGrpSpPr/>
          <p:nvPr/>
        </p:nvGrpSpPr>
        <p:grpSpPr>
          <a:xfrm>
            <a:off x="7823963" y="3257125"/>
            <a:ext cx="2769798" cy="2769825"/>
            <a:chOff x="7823963" y="2952325"/>
            <a:chExt cx="2769798" cy="2769825"/>
          </a:xfrm>
        </p:grpSpPr>
        <p:sp>
          <p:nvSpPr>
            <p:cNvPr id="666" name="Google Shape;666;p61"/>
            <p:cNvSpPr/>
            <p:nvPr/>
          </p:nvSpPr>
          <p:spPr>
            <a:xfrm>
              <a:off x="8059890" y="3030351"/>
              <a:ext cx="2279400" cy="2279400"/>
            </a:xfrm>
            <a:prstGeom prst="flowChartConnector">
              <a:avLst/>
            </a:prstGeom>
            <a:solidFill>
              <a:srgbClr val="57B1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67" name="Google Shape;667;p61"/>
            <p:cNvPicPr preferRelativeResize="0"/>
            <p:nvPr/>
          </p:nvPicPr>
          <p:blipFill rotWithShape="1">
            <a:blip r:embed="rId4">
              <a:alphaModFix/>
            </a:blip>
            <a:srcRect b="0" l="0" r="0" t="0"/>
            <a:stretch/>
          </p:blipFill>
          <p:spPr>
            <a:xfrm>
              <a:off x="7823963" y="2952325"/>
              <a:ext cx="2769798" cy="2769825"/>
            </a:xfrm>
            <a:prstGeom prst="rect">
              <a:avLst/>
            </a:prstGeom>
            <a:noFill/>
            <a:ln>
              <a:noFill/>
            </a:ln>
          </p:spPr>
        </p:pic>
      </p:grpSp>
      <p:grpSp>
        <p:nvGrpSpPr>
          <p:cNvPr id="668" name="Google Shape;668;p61"/>
          <p:cNvGrpSpPr/>
          <p:nvPr/>
        </p:nvGrpSpPr>
        <p:grpSpPr>
          <a:xfrm>
            <a:off x="12458374" y="3180925"/>
            <a:ext cx="2465004" cy="2465025"/>
            <a:chOff x="12458374" y="2876125"/>
            <a:chExt cx="2465004" cy="2465025"/>
          </a:xfrm>
        </p:grpSpPr>
        <p:sp>
          <p:nvSpPr>
            <p:cNvPr id="669" name="Google Shape;669;p61"/>
            <p:cNvSpPr/>
            <p:nvPr/>
          </p:nvSpPr>
          <p:spPr>
            <a:xfrm>
              <a:off x="12561453" y="3030351"/>
              <a:ext cx="2279400" cy="2279400"/>
            </a:xfrm>
            <a:prstGeom prst="flowChartConnector">
              <a:avLst/>
            </a:prstGeom>
            <a:solidFill>
              <a:srgbClr val="CFE2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70" name="Google Shape;670;p61"/>
            <p:cNvPicPr preferRelativeResize="0"/>
            <p:nvPr/>
          </p:nvPicPr>
          <p:blipFill rotWithShape="1">
            <a:blip r:embed="rId5">
              <a:alphaModFix/>
            </a:blip>
            <a:srcRect b="0" l="0" r="0" t="0"/>
            <a:stretch/>
          </p:blipFill>
          <p:spPr>
            <a:xfrm>
              <a:off x="12458374" y="2876125"/>
              <a:ext cx="2465004" cy="2465025"/>
            </a:xfrm>
            <a:prstGeom prst="rect">
              <a:avLst/>
            </a:prstGeom>
            <a:noFill/>
            <a:ln>
              <a:noFill/>
            </a:ln>
          </p:spPr>
        </p:pic>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6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676" name="Google Shape;676;p6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Marketing amplification and brand </a:t>
            </a:r>
            <a:r>
              <a:rPr lang="en"/>
              <a:t>awareness</a:t>
            </a:r>
            <a:endParaRPr/>
          </a:p>
        </p:txBody>
      </p:sp>
      <p:sp>
        <p:nvSpPr>
          <p:cNvPr id="677" name="Google Shape;677;p62"/>
          <p:cNvSpPr/>
          <p:nvPr/>
        </p:nvSpPr>
        <p:spPr>
          <a:xfrm>
            <a:off x="914400" y="3437275"/>
            <a:ext cx="16060800" cy="5195400"/>
          </a:xfrm>
          <a:prstGeom prst="rect">
            <a:avLst/>
          </a:prstGeom>
          <a:solidFill>
            <a:srgbClr val="EFEFE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t/>
            </a:r>
            <a:endParaRPr i="0" sz="1600" u="none" cap="none" strike="noStrike">
              <a:solidFill>
                <a:srgbClr val="3F4749"/>
              </a:solidFill>
              <a:latin typeface="Open Sans"/>
              <a:ea typeface="Open Sans"/>
              <a:cs typeface="Open Sans"/>
              <a:sym typeface="Open Sans"/>
            </a:endParaRPr>
          </a:p>
        </p:txBody>
      </p:sp>
      <p:sp>
        <p:nvSpPr>
          <p:cNvPr id="678" name="Google Shape;678;p62"/>
          <p:cNvSpPr txBox="1"/>
          <p:nvPr/>
        </p:nvSpPr>
        <p:spPr>
          <a:xfrm>
            <a:off x="10557900" y="3689299"/>
            <a:ext cx="6374700" cy="3462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rgbClr val="000000"/>
              </a:buClr>
              <a:buSzPts val="1500"/>
              <a:buFont typeface="Arial"/>
              <a:buNone/>
            </a:pPr>
            <a:r>
              <a:rPr b="1" lang="en" sz="1800">
                <a:latin typeface="Open Sans"/>
                <a:ea typeface="Open Sans"/>
                <a:cs typeface="Open Sans"/>
                <a:sym typeface="Open Sans"/>
              </a:rPr>
              <a:t>LF AI &amp; Data Summit </a:t>
            </a:r>
            <a:endParaRPr b="1" sz="1800">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LF AI &amp; Data organizes its own community’s open source developer summits focused on open source AI and Data technologies.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Public Relations &amp; Analyst Relations Support</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LF AI &amp; Data supports members with analyst reports and research highlights.</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p:txBody>
      </p:sp>
      <p:sp>
        <p:nvSpPr>
          <p:cNvPr id="679" name="Google Shape;679;p62"/>
          <p:cNvSpPr txBox="1"/>
          <p:nvPr/>
        </p:nvSpPr>
        <p:spPr>
          <a:xfrm>
            <a:off x="2338175" y="3689300"/>
            <a:ext cx="6374700" cy="5195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LF AI &amp; Data Outreach Committee</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Participate in the marketing committee monthly to engage with your peers in the cloud native space. </a:t>
            </a:r>
            <a:endParaRPr b="1"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800">
                <a:solidFill>
                  <a:srgbClr val="000000"/>
                </a:solidFill>
                <a:latin typeface="Open Sans"/>
                <a:ea typeface="Open Sans"/>
                <a:cs typeface="Open Sans"/>
                <a:sym typeface="Open Sans"/>
              </a:rPr>
              <a:t>LF AI &amp; Data</a:t>
            </a:r>
            <a:r>
              <a:rPr b="1" lang="en" sz="1800">
                <a:solidFill>
                  <a:srgbClr val="000000"/>
                </a:solidFill>
                <a:latin typeface="Open Sans"/>
                <a:ea typeface="Open Sans"/>
                <a:cs typeface="Open Sans"/>
                <a:sym typeface="Open Sans"/>
              </a:rPr>
              <a:t> Online Programs</a:t>
            </a:r>
            <a:endParaRPr b="1" sz="1800">
              <a:solidFill>
                <a:srgbClr val="672CE2"/>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Showcase your organization’s open source technology by educating new and existing community members about best practices, trends, and new technologies</a:t>
            </a:r>
            <a:r>
              <a:rPr lang="en" sz="1800">
                <a:solidFill>
                  <a:srgbClr val="000000"/>
                </a:solidFill>
                <a:latin typeface="Open Sans"/>
                <a:ea typeface="Open Sans"/>
                <a:cs typeface="Open Sans"/>
                <a:sym typeface="Open Sans"/>
              </a:rPr>
              <a:t>. </a:t>
            </a:r>
            <a:endParaRPr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LF AI &amp; Data Blog</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Showcase your thought-leadership and industry commentary, as well as share technical walkthroughs for LF AI &amp; Data projects here.</a:t>
            </a:r>
            <a:endParaRPr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b="1" sz="1800">
              <a:latin typeface="Open Sans"/>
              <a:ea typeface="Open Sans"/>
              <a:cs typeface="Open Sans"/>
              <a:sym typeface="Open Sans"/>
            </a:endParaRPr>
          </a:p>
        </p:txBody>
      </p:sp>
      <p:sp>
        <p:nvSpPr>
          <p:cNvPr id="680" name="Google Shape;680;p62"/>
          <p:cNvSpPr txBox="1"/>
          <p:nvPr/>
        </p:nvSpPr>
        <p:spPr>
          <a:xfrm>
            <a:off x="914389" y="2177013"/>
            <a:ext cx="16060800" cy="111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000000"/>
                </a:solidFill>
                <a:latin typeface="Open Sans Medium"/>
                <a:ea typeface="Open Sans Medium"/>
                <a:cs typeface="Open Sans Medium"/>
                <a:sym typeface="Open Sans Medium"/>
              </a:rPr>
              <a:t>Broaden your reach and awareness in the community with LF AI &amp; Data marketing programs. </a:t>
            </a:r>
            <a:endParaRPr sz="2200">
              <a:latin typeface="Open Sans Medium"/>
              <a:ea typeface="Open Sans Medium"/>
              <a:cs typeface="Open Sans Medium"/>
              <a:sym typeface="Open Sans Medium"/>
            </a:endParaRPr>
          </a:p>
          <a:p>
            <a:pPr indent="0" lvl="0" marL="0" rtl="0" algn="ctr">
              <a:lnSpc>
                <a:spcPct val="115000"/>
              </a:lnSpc>
              <a:spcBef>
                <a:spcPts val="1000"/>
              </a:spcBef>
              <a:spcAft>
                <a:spcPts val="1000"/>
              </a:spcAft>
              <a:buNone/>
            </a:pPr>
            <a:r>
              <a:rPr lang="en" sz="2200">
                <a:solidFill>
                  <a:srgbClr val="000000"/>
                </a:solidFill>
                <a:latin typeface="Open Sans Medium"/>
                <a:ea typeface="Open Sans Medium"/>
                <a:cs typeface="Open Sans Medium"/>
                <a:sym typeface="Open Sans Medium"/>
              </a:rPr>
              <a:t>As a member you can participate in:</a:t>
            </a:r>
            <a:endParaRPr sz="2200">
              <a:solidFill>
                <a:srgbClr val="000000"/>
              </a:solidFill>
              <a:latin typeface="Open Sans Medium"/>
              <a:ea typeface="Open Sans Medium"/>
              <a:cs typeface="Open Sans Medium"/>
              <a:sym typeface="Open Sans Medium"/>
            </a:endParaRPr>
          </a:p>
        </p:txBody>
      </p:sp>
      <p:grpSp>
        <p:nvGrpSpPr>
          <p:cNvPr id="681" name="Google Shape;681;p62"/>
          <p:cNvGrpSpPr/>
          <p:nvPr/>
        </p:nvGrpSpPr>
        <p:grpSpPr>
          <a:xfrm>
            <a:off x="1205125" y="3849613"/>
            <a:ext cx="1039701" cy="1039701"/>
            <a:chOff x="1205125" y="3773413"/>
            <a:chExt cx="1039701" cy="1039701"/>
          </a:xfrm>
        </p:grpSpPr>
        <p:sp>
          <p:nvSpPr>
            <p:cNvPr id="682" name="Google Shape;682;p62"/>
            <p:cNvSpPr/>
            <p:nvPr/>
          </p:nvSpPr>
          <p:spPr>
            <a:xfrm>
              <a:off x="1305534" y="381770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83" name="Google Shape;683;p62"/>
            <p:cNvPicPr preferRelativeResize="0"/>
            <p:nvPr/>
          </p:nvPicPr>
          <p:blipFill rotWithShape="1">
            <a:blip r:embed="rId3">
              <a:alphaModFix/>
            </a:blip>
            <a:srcRect b="0" l="0" r="0" t="0"/>
            <a:stretch/>
          </p:blipFill>
          <p:spPr>
            <a:xfrm>
              <a:off x="1205125" y="3773413"/>
              <a:ext cx="1039701" cy="1039701"/>
            </a:xfrm>
            <a:prstGeom prst="rect">
              <a:avLst/>
            </a:prstGeom>
            <a:noFill/>
            <a:ln>
              <a:noFill/>
            </a:ln>
          </p:spPr>
        </p:pic>
      </p:grpSp>
      <p:grpSp>
        <p:nvGrpSpPr>
          <p:cNvPr id="684" name="Google Shape;684;p62"/>
          <p:cNvGrpSpPr/>
          <p:nvPr/>
        </p:nvGrpSpPr>
        <p:grpSpPr>
          <a:xfrm>
            <a:off x="1266175" y="7159100"/>
            <a:ext cx="984999" cy="984999"/>
            <a:chOff x="1266175" y="7082900"/>
            <a:chExt cx="984999" cy="984999"/>
          </a:xfrm>
        </p:grpSpPr>
        <p:sp>
          <p:nvSpPr>
            <p:cNvPr id="685" name="Google Shape;685;p62"/>
            <p:cNvSpPr/>
            <p:nvPr/>
          </p:nvSpPr>
          <p:spPr>
            <a:xfrm>
              <a:off x="1271815" y="7122250"/>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86" name="Google Shape;686;p62"/>
            <p:cNvPicPr preferRelativeResize="0"/>
            <p:nvPr/>
          </p:nvPicPr>
          <p:blipFill rotWithShape="1">
            <a:blip r:embed="rId4">
              <a:alphaModFix/>
            </a:blip>
            <a:srcRect b="0" l="0" r="0" t="0"/>
            <a:stretch/>
          </p:blipFill>
          <p:spPr>
            <a:xfrm>
              <a:off x="1266175" y="7082900"/>
              <a:ext cx="984999" cy="984999"/>
            </a:xfrm>
            <a:prstGeom prst="rect">
              <a:avLst/>
            </a:prstGeom>
            <a:noFill/>
            <a:ln>
              <a:noFill/>
            </a:ln>
          </p:spPr>
        </p:pic>
      </p:grpSp>
      <p:grpSp>
        <p:nvGrpSpPr>
          <p:cNvPr id="687" name="Google Shape;687;p62"/>
          <p:cNvGrpSpPr/>
          <p:nvPr/>
        </p:nvGrpSpPr>
        <p:grpSpPr>
          <a:xfrm>
            <a:off x="9497000" y="3893900"/>
            <a:ext cx="951096" cy="951108"/>
            <a:chOff x="9497000" y="3817700"/>
            <a:chExt cx="951096" cy="951108"/>
          </a:xfrm>
        </p:grpSpPr>
        <p:sp>
          <p:nvSpPr>
            <p:cNvPr id="688" name="Google Shape;688;p62"/>
            <p:cNvSpPr/>
            <p:nvPr/>
          </p:nvSpPr>
          <p:spPr>
            <a:xfrm>
              <a:off x="9519409" y="38177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89" name="Google Shape;689;p62"/>
            <p:cNvPicPr preferRelativeResize="0"/>
            <p:nvPr/>
          </p:nvPicPr>
          <p:blipFill rotWithShape="1">
            <a:blip r:embed="rId5">
              <a:alphaModFix/>
            </a:blip>
            <a:srcRect b="0" l="0" r="0" t="0"/>
            <a:stretch/>
          </p:blipFill>
          <p:spPr>
            <a:xfrm>
              <a:off x="9497000" y="3817701"/>
              <a:ext cx="951096" cy="951108"/>
            </a:xfrm>
            <a:prstGeom prst="rect">
              <a:avLst/>
            </a:prstGeom>
            <a:noFill/>
            <a:ln>
              <a:noFill/>
            </a:ln>
          </p:spPr>
        </p:pic>
      </p:grpSp>
      <p:grpSp>
        <p:nvGrpSpPr>
          <p:cNvPr id="690" name="Google Shape;690;p62"/>
          <p:cNvGrpSpPr/>
          <p:nvPr/>
        </p:nvGrpSpPr>
        <p:grpSpPr>
          <a:xfrm>
            <a:off x="1264037" y="5438863"/>
            <a:ext cx="906307" cy="938875"/>
            <a:chOff x="1264037" y="5362663"/>
            <a:chExt cx="906307" cy="938875"/>
          </a:xfrm>
        </p:grpSpPr>
        <p:sp>
          <p:nvSpPr>
            <p:cNvPr id="691" name="Google Shape;691;p62"/>
            <p:cNvSpPr/>
            <p:nvPr/>
          </p:nvSpPr>
          <p:spPr>
            <a:xfrm>
              <a:off x="1264044" y="5395238"/>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92" name="Google Shape;692;p62"/>
            <p:cNvPicPr preferRelativeResize="0"/>
            <p:nvPr/>
          </p:nvPicPr>
          <p:blipFill rotWithShape="1">
            <a:blip r:embed="rId6">
              <a:alphaModFix/>
            </a:blip>
            <a:srcRect b="0" l="0" r="0" t="0"/>
            <a:stretch/>
          </p:blipFill>
          <p:spPr>
            <a:xfrm>
              <a:off x="1264037" y="5362663"/>
              <a:ext cx="906300" cy="906300"/>
            </a:xfrm>
            <a:prstGeom prst="rect">
              <a:avLst/>
            </a:prstGeom>
            <a:noFill/>
            <a:ln>
              <a:noFill/>
            </a:ln>
          </p:spPr>
        </p:pic>
      </p:grpSp>
      <p:grpSp>
        <p:nvGrpSpPr>
          <p:cNvPr id="693" name="Google Shape;693;p62"/>
          <p:cNvGrpSpPr/>
          <p:nvPr/>
        </p:nvGrpSpPr>
        <p:grpSpPr>
          <a:xfrm>
            <a:off x="9394700" y="5565256"/>
            <a:ext cx="1097400" cy="1097288"/>
            <a:chOff x="9394700" y="5489056"/>
            <a:chExt cx="1097400" cy="1097288"/>
          </a:xfrm>
        </p:grpSpPr>
        <p:sp>
          <p:nvSpPr>
            <p:cNvPr id="694" name="Google Shape;694;p62"/>
            <p:cNvSpPr/>
            <p:nvPr/>
          </p:nvSpPr>
          <p:spPr>
            <a:xfrm>
              <a:off x="9477919" y="5623838"/>
              <a:ext cx="906300" cy="906300"/>
            </a:xfrm>
            <a:prstGeom prst="flowChartConnector">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95" name="Google Shape;695;p62"/>
            <p:cNvPicPr preferRelativeResize="0"/>
            <p:nvPr/>
          </p:nvPicPr>
          <p:blipFill rotWithShape="1">
            <a:blip r:embed="rId7">
              <a:alphaModFix/>
            </a:blip>
            <a:srcRect b="0" l="0" r="0" t="0"/>
            <a:stretch/>
          </p:blipFill>
          <p:spPr>
            <a:xfrm>
              <a:off x="9394700" y="5489056"/>
              <a:ext cx="1097400" cy="1097288"/>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6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701" name="Google Shape;701;p6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Community Engagement</a:t>
            </a:r>
            <a:endParaRPr/>
          </a:p>
        </p:txBody>
      </p:sp>
      <p:sp>
        <p:nvSpPr>
          <p:cNvPr id="702" name="Google Shape;702;p63"/>
          <p:cNvSpPr/>
          <p:nvPr/>
        </p:nvSpPr>
        <p:spPr>
          <a:xfrm>
            <a:off x="914400" y="3476729"/>
            <a:ext cx="16435800" cy="5841600"/>
          </a:xfrm>
          <a:prstGeom prst="rect">
            <a:avLst/>
          </a:prstGeom>
          <a:solidFill>
            <a:srgbClr val="EFEFE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F4749"/>
              </a:solidFill>
              <a:latin typeface="Century Gothic"/>
              <a:ea typeface="Century Gothic"/>
              <a:cs typeface="Century Gothic"/>
              <a:sym typeface="Century Gothic"/>
            </a:endParaRPr>
          </a:p>
        </p:txBody>
      </p:sp>
      <p:sp>
        <p:nvSpPr>
          <p:cNvPr id="703" name="Google Shape;703;p63"/>
          <p:cNvSpPr txBox="1"/>
          <p:nvPr/>
        </p:nvSpPr>
        <p:spPr>
          <a:xfrm>
            <a:off x="1106938" y="2155150"/>
            <a:ext cx="16266600" cy="94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000000"/>
                </a:solidFill>
                <a:latin typeface="Open Sans Medium"/>
                <a:ea typeface="Open Sans Medium"/>
                <a:cs typeface="Open Sans Medium"/>
                <a:sym typeface="Open Sans Medium"/>
              </a:rPr>
              <a:t>LF AI &amp; Data is a constellation of open source projects. Our members leverage many efforts to engage </a:t>
            </a:r>
            <a:br>
              <a:rPr lang="en" sz="2200">
                <a:solidFill>
                  <a:srgbClr val="000000"/>
                </a:solidFill>
                <a:latin typeface="Open Sans Medium"/>
                <a:ea typeface="Open Sans Medium"/>
                <a:cs typeface="Open Sans Medium"/>
                <a:sym typeface="Open Sans Medium"/>
              </a:rPr>
            </a:br>
            <a:r>
              <a:rPr lang="en" sz="2200">
                <a:solidFill>
                  <a:srgbClr val="000000"/>
                </a:solidFill>
                <a:latin typeface="Open Sans Medium"/>
                <a:ea typeface="Open Sans Medium"/>
                <a:cs typeface="Open Sans Medium"/>
                <a:sym typeface="Open Sans Medium"/>
              </a:rPr>
              <a:t>with our project’s ecosystems and share their stories. As a member you can participate in:</a:t>
            </a:r>
            <a:endParaRPr sz="2200">
              <a:solidFill>
                <a:srgbClr val="000000"/>
              </a:solidFill>
              <a:latin typeface="Open Sans Medium"/>
              <a:ea typeface="Open Sans Medium"/>
              <a:cs typeface="Open Sans Medium"/>
              <a:sym typeface="Open Sans Medium"/>
            </a:endParaRPr>
          </a:p>
          <a:p>
            <a:pPr indent="0" lvl="0" marL="0" rtl="0" algn="l">
              <a:lnSpc>
                <a:spcPct val="150000"/>
              </a:lnSpc>
              <a:spcBef>
                <a:spcPts val="0"/>
              </a:spcBef>
              <a:spcAft>
                <a:spcPts val="0"/>
              </a:spcAft>
              <a:buNone/>
            </a:pPr>
            <a:r>
              <a:t/>
            </a:r>
            <a:endParaRPr sz="2200">
              <a:solidFill>
                <a:srgbClr val="000000"/>
              </a:solidFill>
              <a:latin typeface="Open Sans Medium"/>
              <a:ea typeface="Open Sans Medium"/>
              <a:cs typeface="Open Sans Medium"/>
              <a:sym typeface="Open Sans Medium"/>
            </a:endParaRPr>
          </a:p>
          <a:p>
            <a:pPr indent="0" lvl="0" marL="0" rtl="0" algn="ctr">
              <a:lnSpc>
                <a:spcPct val="150000"/>
              </a:lnSpc>
              <a:spcBef>
                <a:spcPts val="0"/>
              </a:spcBef>
              <a:spcAft>
                <a:spcPts val="0"/>
              </a:spcAft>
              <a:buNone/>
            </a:pPr>
            <a:r>
              <a:t/>
            </a:r>
            <a:endParaRPr sz="2200">
              <a:solidFill>
                <a:srgbClr val="000000"/>
              </a:solidFill>
              <a:latin typeface="Open Sans Medium"/>
              <a:ea typeface="Open Sans Medium"/>
              <a:cs typeface="Open Sans Medium"/>
              <a:sym typeface="Open Sans Medium"/>
            </a:endParaRPr>
          </a:p>
        </p:txBody>
      </p:sp>
      <p:sp>
        <p:nvSpPr>
          <p:cNvPr id="704" name="Google Shape;704;p63"/>
          <p:cNvSpPr txBox="1"/>
          <p:nvPr/>
        </p:nvSpPr>
        <p:spPr>
          <a:xfrm>
            <a:off x="2266605" y="3658539"/>
            <a:ext cx="6754500" cy="6761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ML Workflow and Interoperability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Design a reference architecture for end-to-end ML Workflow, provide a reference implementation using hosted projects, and facilitate integration and interop across projects.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Trusted AI</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A global group working on policies, guidelines, tools and use cases by industry to ensure the development of trustworthy AI systems and processes to develop them continue to improve over time.</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DataOps</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latin typeface="Open Sans"/>
                <a:ea typeface="Open Sans"/>
                <a:cs typeface="Open Sans"/>
                <a:sym typeface="Open Sans"/>
              </a:rPr>
              <a:t>Share best practices, and bring technology awareness around DataOps across industries and enable collaboration across LF AI &amp; Data member companies, projects, and external participants.</a:t>
            </a:r>
            <a:endParaRPr sz="1800">
              <a:solidFill>
                <a:srgbClr val="000000"/>
              </a:solidFill>
              <a:latin typeface="Open Sans"/>
              <a:ea typeface="Open Sans"/>
              <a:cs typeface="Open Sans"/>
              <a:sym typeface="Open Sans"/>
            </a:endParaRPr>
          </a:p>
        </p:txBody>
      </p:sp>
      <p:sp>
        <p:nvSpPr>
          <p:cNvPr id="705" name="Google Shape;705;p63"/>
          <p:cNvSpPr txBox="1"/>
          <p:nvPr/>
        </p:nvSpPr>
        <p:spPr>
          <a:xfrm>
            <a:off x="10664864" y="3658539"/>
            <a:ext cx="6754500" cy="6761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BI &amp; AI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latin typeface="Open Sans"/>
                <a:ea typeface="Open Sans"/>
                <a:cs typeface="Open Sans"/>
                <a:sym typeface="Open Sans"/>
              </a:rPr>
              <a:t>Integrate the power of AI and BI to make it CI (Cognitive Intelligence) by combing the speed machines accelerate (AI) with the direction intuited by human insight (BI).</a:t>
            </a:r>
            <a:endParaRPr sz="1800">
              <a:solidFill>
                <a:srgbClr val="676767"/>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LF AI &amp; Data Day</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A 1-day event organized multiple times per year focused on specific technical projects and collaboration ongoing in LF AI &amp; Data.</a:t>
            </a:r>
            <a:endParaRPr b="1" sz="1800">
              <a:latin typeface="Open Sans"/>
              <a:ea typeface="Open Sans"/>
              <a:cs typeface="Open Sans"/>
              <a:sym typeface="Open Sans"/>
            </a:endParaRPr>
          </a:p>
        </p:txBody>
      </p:sp>
      <p:grpSp>
        <p:nvGrpSpPr>
          <p:cNvPr id="706" name="Google Shape;706;p63"/>
          <p:cNvGrpSpPr/>
          <p:nvPr/>
        </p:nvGrpSpPr>
        <p:grpSpPr>
          <a:xfrm>
            <a:off x="9477934" y="3735299"/>
            <a:ext cx="1049192" cy="1039701"/>
            <a:chOff x="9477934" y="3735299"/>
            <a:chExt cx="1049192" cy="1039701"/>
          </a:xfrm>
        </p:grpSpPr>
        <p:sp>
          <p:nvSpPr>
            <p:cNvPr id="707" name="Google Shape;707;p63"/>
            <p:cNvSpPr/>
            <p:nvPr/>
          </p:nvSpPr>
          <p:spPr>
            <a:xfrm>
              <a:off x="9477934" y="381770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708" name="Google Shape;708;p63"/>
            <p:cNvPicPr preferRelativeResize="0"/>
            <p:nvPr/>
          </p:nvPicPr>
          <p:blipFill rotWithShape="1">
            <a:blip r:embed="rId3">
              <a:alphaModFix/>
            </a:blip>
            <a:srcRect b="0" l="0" r="0" t="0"/>
            <a:stretch/>
          </p:blipFill>
          <p:spPr>
            <a:xfrm>
              <a:off x="9487425" y="3735299"/>
              <a:ext cx="1039701" cy="1039701"/>
            </a:xfrm>
            <a:prstGeom prst="rect">
              <a:avLst/>
            </a:prstGeom>
            <a:noFill/>
            <a:ln>
              <a:noFill/>
            </a:ln>
          </p:spPr>
        </p:pic>
      </p:grpSp>
      <p:grpSp>
        <p:nvGrpSpPr>
          <p:cNvPr id="709" name="Google Shape;709;p63"/>
          <p:cNvGrpSpPr/>
          <p:nvPr/>
        </p:nvGrpSpPr>
        <p:grpSpPr>
          <a:xfrm>
            <a:off x="9358323" y="5412850"/>
            <a:ext cx="1145505" cy="1145400"/>
            <a:chOff x="9358323" y="5412850"/>
            <a:chExt cx="1145505" cy="1145400"/>
          </a:xfrm>
        </p:grpSpPr>
        <p:sp>
          <p:nvSpPr>
            <p:cNvPr id="710" name="Google Shape;710;p63"/>
            <p:cNvSpPr/>
            <p:nvPr/>
          </p:nvSpPr>
          <p:spPr>
            <a:xfrm>
              <a:off x="9477919" y="5584538"/>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711" name="Google Shape;711;p63"/>
            <p:cNvPicPr preferRelativeResize="0"/>
            <p:nvPr/>
          </p:nvPicPr>
          <p:blipFill rotWithShape="1">
            <a:blip r:embed="rId4">
              <a:alphaModFix/>
            </a:blip>
            <a:srcRect b="0" l="0" r="0" t="9"/>
            <a:stretch/>
          </p:blipFill>
          <p:spPr>
            <a:xfrm>
              <a:off x="9358323" y="5412850"/>
              <a:ext cx="1145505" cy="1145400"/>
            </a:xfrm>
            <a:prstGeom prst="rect">
              <a:avLst/>
            </a:prstGeom>
            <a:noFill/>
            <a:ln>
              <a:noFill/>
            </a:ln>
          </p:spPr>
        </p:pic>
      </p:grpSp>
      <p:grpSp>
        <p:nvGrpSpPr>
          <p:cNvPr id="712" name="Google Shape;712;p63"/>
          <p:cNvGrpSpPr/>
          <p:nvPr/>
        </p:nvGrpSpPr>
        <p:grpSpPr>
          <a:xfrm>
            <a:off x="1173100" y="3744576"/>
            <a:ext cx="1097400" cy="1097400"/>
            <a:chOff x="1173100" y="3744576"/>
            <a:chExt cx="1097400" cy="1097400"/>
          </a:xfrm>
        </p:grpSpPr>
        <p:sp>
          <p:nvSpPr>
            <p:cNvPr id="713" name="Google Shape;713;p63"/>
            <p:cNvSpPr/>
            <p:nvPr/>
          </p:nvSpPr>
          <p:spPr>
            <a:xfrm>
              <a:off x="1271834" y="38939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714" name="Google Shape;714;p63"/>
            <p:cNvPicPr preferRelativeResize="0"/>
            <p:nvPr/>
          </p:nvPicPr>
          <p:blipFill rotWithShape="1">
            <a:blip r:embed="rId5">
              <a:alphaModFix/>
            </a:blip>
            <a:srcRect b="0" l="0" r="0" t="0"/>
            <a:stretch/>
          </p:blipFill>
          <p:spPr>
            <a:xfrm>
              <a:off x="1173100" y="3744576"/>
              <a:ext cx="1097400" cy="1097400"/>
            </a:xfrm>
            <a:prstGeom prst="rect">
              <a:avLst/>
            </a:prstGeom>
            <a:noFill/>
            <a:ln>
              <a:noFill/>
            </a:ln>
          </p:spPr>
        </p:pic>
      </p:grpSp>
      <p:grpSp>
        <p:nvGrpSpPr>
          <p:cNvPr id="715" name="Google Shape;715;p63"/>
          <p:cNvGrpSpPr/>
          <p:nvPr/>
        </p:nvGrpSpPr>
        <p:grpSpPr>
          <a:xfrm>
            <a:off x="1194164" y="5448224"/>
            <a:ext cx="1039701" cy="1039701"/>
            <a:chOff x="1194163" y="5448362"/>
            <a:chExt cx="1039701" cy="1039701"/>
          </a:xfrm>
        </p:grpSpPr>
        <p:sp>
          <p:nvSpPr>
            <p:cNvPr id="716" name="Google Shape;716;p63"/>
            <p:cNvSpPr/>
            <p:nvPr/>
          </p:nvSpPr>
          <p:spPr>
            <a:xfrm>
              <a:off x="1271815" y="5450300"/>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717" name="Google Shape;717;p63"/>
            <p:cNvPicPr preferRelativeResize="0"/>
            <p:nvPr/>
          </p:nvPicPr>
          <p:blipFill rotWithShape="1">
            <a:blip r:embed="rId6">
              <a:alphaModFix/>
            </a:blip>
            <a:srcRect b="0" l="0" r="0" t="0"/>
            <a:stretch/>
          </p:blipFill>
          <p:spPr>
            <a:xfrm>
              <a:off x="1194163" y="5448362"/>
              <a:ext cx="1039701" cy="1039701"/>
            </a:xfrm>
            <a:prstGeom prst="rect">
              <a:avLst/>
            </a:prstGeom>
            <a:noFill/>
            <a:ln>
              <a:noFill/>
            </a:ln>
          </p:spPr>
        </p:pic>
      </p:grpSp>
      <p:grpSp>
        <p:nvGrpSpPr>
          <p:cNvPr id="718" name="Google Shape;718;p63"/>
          <p:cNvGrpSpPr/>
          <p:nvPr/>
        </p:nvGrpSpPr>
        <p:grpSpPr>
          <a:xfrm>
            <a:off x="1271819" y="7274650"/>
            <a:ext cx="985005" cy="984999"/>
            <a:chOff x="1271819" y="7274650"/>
            <a:chExt cx="985005" cy="984999"/>
          </a:xfrm>
        </p:grpSpPr>
        <p:sp>
          <p:nvSpPr>
            <p:cNvPr id="719" name="Google Shape;719;p63"/>
            <p:cNvSpPr/>
            <p:nvPr/>
          </p:nvSpPr>
          <p:spPr>
            <a:xfrm>
              <a:off x="1271819" y="7313988"/>
              <a:ext cx="906300" cy="906300"/>
            </a:xfrm>
            <a:prstGeom prst="flowChartConnector">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720" name="Google Shape;720;p63"/>
            <p:cNvPicPr preferRelativeResize="0"/>
            <p:nvPr/>
          </p:nvPicPr>
          <p:blipFill rotWithShape="1">
            <a:blip r:embed="rId7">
              <a:alphaModFix/>
            </a:blip>
            <a:srcRect b="0" l="0" r="0" t="0"/>
            <a:stretch/>
          </p:blipFill>
          <p:spPr>
            <a:xfrm>
              <a:off x="1271825" y="7274650"/>
              <a:ext cx="984999" cy="984999"/>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4" name="Shape 724"/>
        <p:cNvGrpSpPr/>
        <p:nvPr/>
      </p:nvGrpSpPr>
      <p:grpSpPr>
        <a:xfrm>
          <a:off x="0" y="0"/>
          <a:ext cx="0" cy="0"/>
          <a:chOff x="0" y="0"/>
          <a:chExt cx="0" cy="0"/>
        </a:xfrm>
      </p:grpSpPr>
      <p:sp>
        <p:nvSpPr>
          <p:cNvPr id="725" name="Google Shape;725;p64"/>
          <p:cNvSpPr/>
          <p:nvPr/>
        </p:nvSpPr>
        <p:spPr>
          <a:xfrm>
            <a:off x="914400" y="3476726"/>
            <a:ext cx="16435800" cy="4335300"/>
          </a:xfrm>
          <a:prstGeom prst="rect">
            <a:avLst/>
          </a:prstGeom>
          <a:solidFill>
            <a:srgbClr val="EFEFE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F4749"/>
              </a:solidFill>
              <a:latin typeface="Century Gothic"/>
              <a:ea typeface="Century Gothic"/>
              <a:cs typeface="Century Gothic"/>
              <a:sym typeface="Century Gothic"/>
            </a:endParaRPr>
          </a:p>
        </p:txBody>
      </p:sp>
      <p:sp>
        <p:nvSpPr>
          <p:cNvPr id="726" name="Google Shape;726;p6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Thought leadership</a:t>
            </a:r>
            <a:endParaRPr/>
          </a:p>
        </p:txBody>
      </p:sp>
      <p:sp>
        <p:nvSpPr>
          <p:cNvPr id="727" name="Google Shape;727;p6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728" name="Google Shape;728;p64"/>
          <p:cNvSpPr txBox="1"/>
          <p:nvPr/>
        </p:nvSpPr>
        <p:spPr>
          <a:xfrm>
            <a:off x="2277875" y="3802071"/>
            <a:ext cx="6487500" cy="35796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latin typeface="Open Sans"/>
                <a:ea typeface="Open Sans"/>
                <a:cs typeface="Open Sans"/>
                <a:sym typeface="Open Sans"/>
              </a:rPr>
              <a:t>Governing Board Participation</a:t>
            </a:r>
            <a:endParaRPr b="1" sz="1800">
              <a:solidFill>
                <a:srgbClr val="672CE2"/>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Participate in elections to serve on the Governing Board to oversee the vision of LF AI &amp; Data and work with the TAC.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Engagement with other Foundations and </a:t>
            </a:r>
            <a:br>
              <a:rPr b="1" lang="en" sz="1800">
                <a:solidFill>
                  <a:srgbClr val="000000"/>
                </a:solidFill>
                <a:latin typeface="Open Sans"/>
                <a:ea typeface="Open Sans"/>
                <a:cs typeface="Open Sans"/>
                <a:sym typeface="Open Sans"/>
              </a:rPr>
            </a:br>
            <a:r>
              <a:rPr b="1" lang="en" sz="1800">
                <a:solidFill>
                  <a:srgbClr val="000000"/>
                </a:solidFill>
                <a:latin typeface="Open Sans"/>
                <a:ea typeface="Open Sans"/>
                <a:cs typeface="Open Sans"/>
                <a:sym typeface="Open Sans"/>
              </a:rPr>
              <a:t>Industry Consortia </a:t>
            </a:r>
            <a:endParaRPr b="1" sz="1800">
              <a:solidFill>
                <a:srgbClr val="672CE2"/>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Participate in establishing collaborations with other umbrella foundations under the LF and broadly with other industry consortia organizations.</a:t>
            </a:r>
            <a:endParaRPr sz="1800">
              <a:solidFill>
                <a:srgbClr val="000000"/>
              </a:solidFill>
              <a:latin typeface="Century Gothic"/>
              <a:ea typeface="Century Gothic"/>
              <a:cs typeface="Century Gothic"/>
              <a:sym typeface="Century Gothic"/>
            </a:endParaRPr>
          </a:p>
        </p:txBody>
      </p:sp>
      <p:sp>
        <p:nvSpPr>
          <p:cNvPr id="729" name="Google Shape;729;p64"/>
          <p:cNvSpPr txBox="1"/>
          <p:nvPr/>
        </p:nvSpPr>
        <p:spPr>
          <a:xfrm>
            <a:off x="10475600" y="3802071"/>
            <a:ext cx="6754500" cy="3783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Technical Advisory Council Leadership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LF AI &amp; Data TAC provides technical leadership to the open source AI and Data community, accepts projects into incubation, graduates projects and launches new efforts and collaborations.</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I</a:t>
            </a:r>
            <a:r>
              <a:rPr b="1" lang="en" sz="1800">
                <a:solidFill>
                  <a:srgbClr val="000000"/>
                </a:solidFill>
                <a:latin typeface="Open Sans"/>
                <a:ea typeface="Open Sans"/>
                <a:cs typeface="Open Sans"/>
                <a:sym typeface="Open Sans"/>
              </a:rPr>
              <a:t>nteractive Landscape Placement</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Our landscape is a comprehensive view of all open source AI and Data critical projects</a:t>
            </a:r>
            <a:r>
              <a:rPr lang="en" sz="1800">
                <a:solidFill>
                  <a:srgbClr val="000000"/>
                </a:solidFill>
                <a:latin typeface="Open Sans"/>
                <a:ea typeface="Open Sans"/>
                <a:cs typeface="Open Sans"/>
                <a:sym typeface="Open Sans"/>
              </a:rPr>
              <a:t> in the ecosystem. Anyone looking to adopt open source AI and Data projects comes here to review what technologies they should assess and adopt. </a:t>
            </a:r>
            <a:endParaRPr b="1" sz="1800">
              <a:latin typeface="Century Gothic"/>
              <a:ea typeface="Century Gothic"/>
              <a:cs typeface="Century Gothic"/>
              <a:sym typeface="Century Gothic"/>
            </a:endParaRPr>
          </a:p>
        </p:txBody>
      </p:sp>
      <p:sp>
        <p:nvSpPr>
          <p:cNvPr id="730" name="Google Shape;730;p64"/>
          <p:cNvSpPr txBox="1"/>
          <p:nvPr/>
        </p:nvSpPr>
        <p:spPr>
          <a:xfrm>
            <a:off x="1106938" y="2261950"/>
            <a:ext cx="16266600" cy="97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500"/>
              <a:buFont typeface="Arial"/>
              <a:buNone/>
            </a:pPr>
            <a:r>
              <a:rPr lang="en" sz="2200">
                <a:solidFill>
                  <a:srgbClr val="000000"/>
                </a:solidFill>
                <a:latin typeface="Open Sans Medium"/>
                <a:ea typeface="Open Sans Medium"/>
                <a:cs typeface="Open Sans Medium"/>
                <a:sym typeface="Open Sans Medium"/>
              </a:rPr>
              <a:t>Members of the LF AI &amp; Data can network and help shape the open source AI and Data market.  </a:t>
            </a:r>
            <a:endParaRPr sz="2200">
              <a:latin typeface="Open Sans Medium"/>
              <a:ea typeface="Open Sans Medium"/>
              <a:cs typeface="Open Sans Medium"/>
              <a:sym typeface="Open Sans Medium"/>
            </a:endParaRPr>
          </a:p>
          <a:p>
            <a:pPr indent="0" lvl="0" marL="0" rtl="0" algn="ctr">
              <a:lnSpc>
                <a:spcPct val="115000"/>
              </a:lnSpc>
              <a:spcBef>
                <a:spcPts val="1000"/>
              </a:spcBef>
              <a:spcAft>
                <a:spcPts val="0"/>
              </a:spcAft>
              <a:buClr>
                <a:srgbClr val="000000"/>
              </a:buClr>
              <a:buSzPts val="1500"/>
              <a:buFont typeface="Arial"/>
              <a:buNone/>
            </a:pPr>
            <a:r>
              <a:rPr lang="en" sz="2200">
                <a:solidFill>
                  <a:srgbClr val="000000"/>
                </a:solidFill>
                <a:latin typeface="Open Sans Medium"/>
                <a:ea typeface="Open Sans Medium"/>
                <a:cs typeface="Open Sans Medium"/>
                <a:sym typeface="Open Sans Medium"/>
              </a:rPr>
              <a:t>As a member you can participate in:</a:t>
            </a:r>
            <a:endParaRPr sz="2200">
              <a:solidFill>
                <a:srgbClr val="000000"/>
              </a:solidFill>
              <a:latin typeface="Open Sans Medium"/>
              <a:ea typeface="Open Sans Medium"/>
              <a:cs typeface="Open Sans Medium"/>
              <a:sym typeface="Open Sans Medium"/>
            </a:endParaRPr>
          </a:p>
          <a:p>
            <a:pPr indent="0" lvl="0" marL="0" rtl="0" algn="ctr">
              <a:lnSpc>
                <a:spcPct val="150000"/>
              </a:lnSpc>
              <a:spcBef>
                <a:spcPts val="0"/>
              </a:spcBef>
              <a:spcAft>
                <a:spcPts val="0"/>
              </a:spcAft>
              <a:buNone/>
            </a:pPr>
            <a:r>
              <a:t/>
            </a:r>
            <a:endParaRPr sz="2200">
              <a:solidFill>
                <a:srgbClr val="000000"/>
              </a:solidFill>
              <a:latin typeface="Open Sans Medium"/>
              <a:ea typeface="Open Sans Medium"/>
              <a:cs typeface="Open Sans Medium"/>
              <a:sym typeface="Open Sans Medium"/>
            </a:endParaRPr>
          </a:p>
        </p:txBody>
      </p:sp>
      <p:grpSp>
        <p:nvGrpSpPr>
          <p:cNvPr id="731" name="Google Shape;731;p64"/>
          <p:cNvGrpSpPr/>
          <p:nvPr/>
        </p:nvGrpSpPr>
        <p:grpSpPr>
          <a:xfrm>
            <a:off x="9231925" y="3829750"/>
            <a:ext cx="1181001" cy="1181001"/>
            <a:chOff x="9231925" y="3829750"/>
            <a:chExt cx="1181001" cy="1181001"/>
          </a:xfrm>
        </p:grpSpPr>
        <p:sp>
          <p:nvSpPr>
            <p:cNvPr id="732" name="Google Shape;732;p64"/>
            <p:cNvSpPr/>
            <p:nvPr/>
          </p:nvSpPr>
          <p:spPr>
            <a:xfrm>
              <a:off x="9369271" y="405900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733" name="Google Shape;733;p64"/>
            <p:cNvPicPr preferRelativeResize="0"/>
            <p:nvPr/>
          </p:nvPicPr>
          <p:blipFill rotWithShape="1">
            <a:blip r:embed="rId3">
              <a:alphaModFix/>
            </a:blip>
            <a:srcRect b="0" l="0" r="0" t="0"/>
            <a:stretch/>
          </p:blipFill>
          <p:spPr>
            <a:xfrm>
              <a:off x="9231925" y="3829750"/>
              <a:ext cx="1181001" cy="1181001"/>
            </a:xfrm>
            <a:prstGeom prst="rect">
              <a:avLst/>
            </a:prstGeom>
            <a:noFill/>
            <a:ln>
              <a:noFill/>
            </a:ln>
          </p:spPr>
        </p:pic>
      </p:grpSp>
      <p:sp>
        <p:nvSpPr>
          <p:cNvPr id="734" name="Google Shape;734;p64"/>
          <p:cNvSpPr/>
          <p:nvPr/>
        </p:nvSpPr>
        <p:spPr>
          <a:xfrm>
            <a:off x="1309934" y="40590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735" name="Google Shape;735;p64"/>
          <p:cNvPicPr preferRelativeResize="0"/>
          <p:nvPr/>
        </p:nvPicPr>
        <p:blipFill rotWithShape="1">
          <a:blip r:embed="rId4">
            <a:alphaModFix/>
          </a:blip>
          <a:srcRect b="0" l="0" r="0" t="0"/>
          <a:stretch/>
        </p:blipFill>
        <p:spPr>
          <a:xfrm>
            <a:off x="1214375" y="3909676"/>
            <a:ext cx="1097400" cy="1097400"/>
          </a:xfrm>
          <a:prstGeom prst="rect">
            <a:avLst/>
          </a:prstGeom>
          <a:noFill/>
          <a:ln>
            <a:noFill/>
          </a:ln>
        </p:spPr>
      </p:pic>
      <p:grpSp>
        <p:nvGrpSpPr>
          <p:cNvPr id="736" name="Google Shape;736;p64"/>
          <p:cNvGrpSpPr/>
          <p:nvPr/>
        </p:nvGrpSpPr>
        <p:grpSpPr>
          <a:xfrm>
            <a:off x="1243214" y="5613324"/>
            <a:ext cx="1039701" cy="1039701"/>
            <a:chOff x="1243214" y="5613324"/>
            <a:chExt cx="1039701" cy="1039701"/>
          </a:xfrm>
        </p:grpSpPr>
        <p:sp>
          <p:nvSpPr>
            <p:cNvPr id="737" name="Google Shape;737;p64"/>
            <p:cNvSpPr/>
            <p:nvPr/>
          </p:nvSpPr>
          <p:spPr>
            <a:xfrm>
              <a:off x="1309919" y="5677988"/>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738" name="Google Shape;738;p64"/>
            <p:cNvPicPr preferRelativeResize="0"/>
            <p:nvPr/>
          </p:nvPicPr>
          <p:blipFill rotWithShape="1">
            <a:blip r:embed="rId5">
              <a:alphaModFix/>
            </a:blip>
            <a:srcRect b="0" l="0" r="0" t="0"/>
            <a:stretch/>
          </p:blipFill>
          <p:spPr>
            <a:xfrm>
              <a:off x="1243214" y="5613324"/>
              <a:ext cx="1039701" cy="1039701"/>
            </a:xfrm>
            <a:prstGeom prst="rect">
              <a:avLst/>
            </a:prstGeom>
            <a:noFill/>
            <a:ln>
              <a:noFill/>
            </a:ln>
          </p:spPr>
        </p:pic>
      </p:grpSp>
      <p:grpSp>
        <p:nvGrpSpPr>
          <p:cNvPr id="739" name="Google Shape;739;p64"/>
          <p:cNvGrpSpPr/>
          <p:nvPr/>
        </p:nvGrpSpPr>
        <p:grpSpPr>
          <a:xfrm>
            <a:off x="9082175" y="5667975"/>
            <a:ext cx="1480500" cy="1480350"/>
            <a:chOff x="9082175" y="5667975"/>
            <a:chExt cx="1480500" cy="1480350"/>
          </a:xfrm>
        </p:grpSpPr>
        <p:sp>
          <p:nvSpPr>
            <p:cNvPr id="740" name="Google Shape;740;p64"/>
            <p:cNvSpPr/>
            <p:nvPr/>
          </p:nvSpPr>
          <p:spPr>
            <a:xfrm>
              <a:off x="9369267" y="5955012"/>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741" name="Google Shape;741;p64"/>
            <p:cNvPicPr preferRelativeResize="0"/>
            <p:nvPr/>
          </p:nvPicPr>
          <p:blipFill rotWithShape="1">
            <a:blip r:embed="rId6">
              <a:alphaModFix/>
            </a:blip>
            <a:srcRect b="10" l="0" r="0" t="0"/>
            <a:stretch/>
          </p:blipFill>
          <p:spPr>
            <a:xfrm>
              <a:off x="9082175" y="5667975"/>
              <a:ext cx="1480500" cy="148035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nvSpPr>
        <p:spPr>
          <a:xfrm>
            <a:off x="914400" y="890050"/>
            <a:ext cx="13169400" cy="1404000"/>
          </a:xfrm>
          <a:prstGeom prst="rect">
            <a:avLst/>
          </a:prstGeom>
          <a:noFill/>
          <a:ln>
            <a:noFill/>
          </a:ln>
        </p:spPr>
        <p:txBody>
          <a:bodyPr anchorCtr="0" anchor="ctr" bIns="68550" lIns="137150" spcFirstLastPara="1" rIns="137150" wrap="square" tIns="68550">
            <a:normAutofit/>
          </a:bodyPr>
          <a:lstStyle/>
          <a:p>
            <a:pPr indent="0" lvl="0" marL="0" rtl="0" algn="l">
              <a:lnSpc>
                <a:spcPct val="115000"/>
              </a:lnSpc>
              <a:spcBef>
                <a:spcPts val="0"/>
              </a:spcBef>
              <a:spcAft>
                <a:spcPts val="0"/>
              </a:spcAft>
              <a:buSzPts val="935"/>
              <a:buNone/>
            </a:pPr>
            <a:r>
              <a:rPr b="1" lang="en" sz="3400">
                <a:solidFill>
                  <a:schemeClr val="dk1"/>
                </a:solidFill>
                <a:latin typeface="Bitter"/>
                <a:ea typeface="Bitter"/>
                <a:cs typeface="Bitter"/>
                <a:sym typeface="Bitter"/>
              </a:rPr>
              <a:t>A growing ecosystem: </a:t>
            </a:r>
            <a:r>
              <a:rPr lang="en" sz="3400">
                <a:solidFill>
                  <a:schemeClr val="dk1"/>
                </a:solidFill>
                <a:latin typeface="Bitter Medium"/>
                <a:ea typeface="Bitter Medium"/>
                <a:cs typeface="Bitter Medium"/>
                <a:sym typeface="Bitter Medium"/>
              </a:rPr>
              <a:t>The barrier to entry in AI is lower </a:t>
            </a:r>
            <a:br>
              <a:rPr lang="en" sz="3400">
                <a:solidFill>
                  <a:schemeClr val="dk1"/>
                </a:solidFill>
                <a:latin typeface="Bitter Medium"/>
                <a:ea typeface="Bitter Medium"/>
                <a:cs typeface="Bitter Medium"/>
                <a:sym typeface="Bitter Medium"/>
              </a:rPr>
            </a:br>
            <a:r>
              <a:rPr lang="en" sz="3400">
                <a:solidFill>
                  <a:schemeClr val="dk1"/>
                </a:solidFill>
                <a:latin typeface="Bitter Medium"/>
                <a:ea typeface="Bitter Medium"/>
                <a:cs typeface="Bitter Medium"/>
                <a:sym typeface="Bitter Medium"/>
              </a:rPr>
              <a:t>than ever before, thanks to open source software</a:t>
            </a:r>
            <a:endParaRPr sz="3400">
              <a:solidFill>
                <a:schemeClr val="dk1"/>
              </a:solidFill>
              <a:latin typeface="Bitter Medium"/>
              <a:ea typeface="Bitter Medium"/>
              <a:cs typeface="Bitter Medium"/>
              <a:sym typeface="Bitter Medium"/>
            </a:endParaRPr>
          </a:p>
        </p:txBody>
      </p:sp>
      <p:pic>
        <p:nvPicPr>
          <p:cNvPr id="108" name="Google Shape;108;p20"/>
          <p:cNvPicPr preferRelativeResize="0"/>
          <p:nvPr/>
        </p:nvPicPr>
        <p:blipFill rotWithShape="1">
          <a:blip r:embed="rId3">
            <a:alphaModFix/>
          </a:blip>
          <a:srcRect b="0" l="10864" r="9307" t="0"/>
          <a:stretch/>
        </p:blipFill>
        <p:spPr>
          <a:xfrm>
            <a:off x="4187275" y="5476075"/>
            <a:ext cx="257725" cy="236075"/>
          </a:xfrm>
          <a:prstGeom prst="rect">
            <a:avLst/>
          </a:prstGeom>
          <a:noFill/>
          <a:ln cap="flat" cmpd="sng" w="9525">
            <a:solidFill>
              <a:schemeClr val="dk1"/>
            </a:solidFill>
            <a:prstDash val="solid"/>
            <a:round/>
            <a:headEnd len="sm" w="sm" type="none"/>
            <a:tailEnd len="sm" w="sm" type="none"/>
          </a:ln>
        </p:spPr>
      </p:pic>
      <p:grpSp>
        <p:nvGrpSpPr>
          <p:cNvPr id="109" name="Google Shape;109;p20"/>
          <p:cNvGrpSpPr/>
          <p:nvPr/>
        </p:nvGrpSpPr>
        <p:grpSpPr>
          <a:xfrm>
            <a:off x="13314321" y="1044625"/>
            <a:ext cx="2917638" cy="8358976"/>
            <a:chOff x="13314321" y="1044625"/>
            <a:chExt cx="2917638" cy="8358976"/>
          </a:xfrm>
        </p:grpSpPr>
        <p:sp>
          <p:nvSpPr>
            <p:cNvPr id="110" name="Google Shape;110;p20"/>
            <p:cNvSpPr/>
            <p:nvPr/>
          </p:nvSpPr>
          <p:spPr>
            <a:xfrm>
              <a:off x="13314321" y="2003292"/>
              <a:ext cx="2916300" cy="837600"/>
            </a:xfrm>
            <a:prstGeom prst="roundRect">
              <a:avLst>
                <a:gd fmla="val 0" name="adj"/>
              </a:avLst>
            </a:prstGeom>
            <a:solidFill>
              <a:schemeClr val="accent3"/>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359+ Projects</a:t>
              </a:r>
              <a:endParaRPr b="1" i="0" sz="1800" u="none" cap="none" strike="noStrike">
                <a:solidFill>
                  <a:srgbClr val="FFFFFF"/>
                </a:solidFill>
                <a:latin typeface="Bitter"/>
                <a:ea typeface="Bitter"/>
                <a:cs typeface="Bitter"/>
                <a:sym typeface="Bitter"/>
              </a:endParaRPr>
            </a:p>
          </p:txBody>
        </p:sp>
        <p:sp>
          <p:nvSpPr>
            <p:cNvPr id="111" name="Google Shape;111;p20"/>
            <p:cNvSpPr/>
            <p:nvPr/>
          </p:nvSpPr>
          <p:spPr>
            <a:xfrm>
              <a:off x="13314321" y="4190862"/>
              <a:ext cx="2916300" cy="837600"/>
            </a:xfrm>
            <a:prstGeom prst="roundRect">
              <a:avLst>
                <a:gd fmla="val 0" name="adj"/>
              </a:avLst>
            </a:prstGeom>
            <a:solidFill>
              <a:srgbClr val="1068A2"/>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100K+ Developers</a:t>
              </a:r>
              <a:endParaRPr b="1" i="0" sz="1800" u="none" cap="none" strike="noStrike">
                <a:solidFill>
                  <a:srgbClr val="FFFFFF"/>
                </a:solidFill>
                <a:latin typeface="Bitter"/>
                <a:ea typeface="Bitter"/>
                <a:cs typeface="Bitter"/>
                <a:sym typeface="Bitter"/>
              </a:endParaRPr>
            </a:p>
          </p:txBody>
        </p:sp>
        <p:sp>
          <p:nvSpPr>
            <p:cNvPr id="112" name="Google Shape;112;p20"/>
            <p:cNvSpPr/>
            <p:nvPr/>
          </p:nvSpPr>
          <p:spPr>
            <a:xfrm>
              <a:off x="13314321" y="5284647"/>
              <a:ext cx="2916300" cy="837600"/>
            </a:xfrm>
            <a:prstGeom prst="roundRect">
              <a:avLst>
                <a:gd fmla="val 0" name="adj"/>
              </a:avLst>
            </a:prstGeom>
            <a:solidFill>
              <a:srgbClr val="016CCB"/>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200+ Founding Org</a:t>
              </a:r>
              <a:endParaRPr b="1" i="0" sz="1800" u="none" cap="none" strike="noStrike">
                <a:solidFill>
                  <a:srgbClr val="FFFFFF"/>
                </a:solidFill>
                <a:latin typeface="Bitter"/>
                <a:ea typeface="Bitter"/>
                <a:cs typeface="Bitter"/>
                <a:sym typeface="Bitter"/>
              </a:endParaRPr>
            </a:p>
          </p:txBody>
        </p:sp>
        <p:sp>
          <p:nvSpPr>
            <p:cNvPr id="113" name="Google Shape;113;p20"/>
            <p:cNvSpPr/>
            <p:nvPr/>
          </p:nvSpPr>
          <p:spPr>
            <a:xfrm>
              <a:off x="13314321" y="6378432"/>
              <a:ext cx="2916300" cy="837600"/>
            </a:xfrm>
            <a:prstGeom prst="roundRect">
              <a:avLst>
                <a:gd fmla="val 0" name="adj"/>
              </a:avLst>
            </a:prstGeom>
            <a:solidFill>
              <a:srgbClr val="0088F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600M+ LoC</a:t>
              </a:r>
              <a:endParaRPr b="1" i="0" sz="1800" u="none" cap="none" strike="noStrike">
                <a:solidFill>
                  <a:srgbClr val="FFFFFF"/>
                </a:solidFill>
                <a:latin typeface="Bitter"/>
                <a:ea typeface="Bitter"/>
                <a:cs typeface="Bitter"/>
                <a:sym typeface="Bitter"/>
              </a:endParaRPr>
            </a:p>
          </p:txBody>
        </p:sp>
        <p:sp>
          <p:nvSpPr>
            <p:cNvPr id="114" name="Google Shape;114;p20"/>
            <p:cNvSpPr/>
            <p:nvPr/>
          </p:nvSpPr>
          <p:spPr>
            <a:xfrm>
              <a:off x="13314321" y="7472217"/>
              <a:ext cx="2916300" cy="837600"/>
            </a:xfrm>
            <a:prstGeom prst="roundRect">
              <a:avLst>
                <a:gd fmla="val 0" name="adj"/>
              </a:avLst>
            </a:prstGeom>
            <a:solidFill>
              <a:srgbClr val="33A0F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1M+ LoC / Week</a:t>
              </a:r>
              <a:endParaRPr b="1" i="0" sz="1800" u="none" cap="none" strike="noStrike">
                <a:solidFill>
                  <a:srgbClr val="FFFFFF"/>
                </a:solidFill>
                <a:latin typeface="Bitter"/>
                <a:ea typeface="Bitter"/>
                <a:cs typeface="Bitter"/>
                <a:sym typeface="Bitter"/>
              </a:endParaRPr>
            </a:p>
          </p:txBody>
        </p:sp>
        <p:sp>
          <p:nvSpPr>
            <p:cNvPr id="115" name="Google Shape;115;p20"/>
            <p:cNvSpPr/>
            <p:nvPr/>
          </p:nvSpPr>
          <p:spPr>
            <a:xfrm>
              <a:off x="13314321" y="8566001"/>
              <a:ext cx="2916300" cy="837600"/>
            </a:xfrm>
            <a:prstGeom prst="roundRect">
              <a:avLst>
                <a:gd fmla="val 0" name="adj"/>
              </a:avLst>
            </a:prstGeom>
            <a:solidFill>
              <a:srgbClr val="57B1F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1000s of Contributing Orgs</a:t>
              </a:r>
              <a:endParaRPr b="1" i="0" sz="1800" u="none" cap="none" strike="noStrike">
                <a:solidFill>
                  <a:srgbClr val="FFFFFF"/>
                </a:solidFill>
                <a:latin typeface="Bitter"/>
                <a:ea typeface="Bitter"/>
                <a:cs typeface="Bitter"/>
                <a:sym typeface="Bitter"/>
              </a:endParaRPr>
            </a:p>
          </p:txBody>
        </p:sp>
        <p:sp>
          <p:nvSpPr>
            <p:cNvPr id="116" name="Google Shape;116;p20"/>
            <p:cNvSpPr/>
            <p:nvPr/>
          </p:nvSpPr>
          <p:spPr>
            <a:xfrm>
              <a:off x="13314321" y="3097077"/>
              <a:ext cx="2916300" cy="837600"/>
            </a:xfrm>
            <a:prstGeom prst="roundRect">
              <a:avLst>
                <a:gd fmla="val 0" name="adj"/>
              </a:avLst>
            </a:prstGeom>
            <a:solidFill>
              <a:srgbClr val="0B476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3.3</a:t>
              </a:r>
              <a:r>
                <a:rPr b="1" lang="en" sz="1800">
                  <a:solidFill>
                    <a:srgbClr val="FFFFFF"/>
                  </a:solidFill>
                  <a:latin typeface="Bitter"/>
                  <a:ea typeface="Bitter"/>
                  <a:cs typeface="Bitter"/>
                  <a:sym typeface="Bitter"/>
                </a:rPr>
                <a:t>M+ GitHub Stars</a:t>
              </a:r>
              <a:endParaRPr b="1" i="0" sz="1800" u="none" cap="none" strike="noStrike">
                <a:solidFill>
                  <a:srgbClr val="FFFFFF"/>
                </a:solidFill>
                <a:latin typeface="Bitter"/>
                <a:ea typeface="Bitter"/>
                <a:cs typeface="Bitter"/>
                <a:sym typeface="Bitter"/>
              </a:endParaRPr>
            </a:p>
          </p:txBody>
        </p:sp>
        <p:pic>
          <p:nvPicPr>
            <p:cNvPr id="117" name="Google Shape;117;p20"/>
            <p:cNvPicPr preferRelativeResize="0"/>
            <p:nvPr/>
          </p:nvPicPr>
          <p:blipFill>
            <a:blip r:embed="rId4">
              <a:alphaModFix/>
            </a:blip>
            <a:stretch>
              <a:fillRect/>
            </a:stretch>
          </p:blipFill>
          <p:spPr>
            <a:xfrm>
              <a:off x="13328575" y="1044625"/>
              <a:ext cx="2903384" cy="837678"/>
            </a:xfrm>
            <a:prstGeom prst="rect">
              <a:avLst/>
            </a:prstGeom>
            <a:noFill/>
            <a:ln>
              <a:noFill/>
            </a:ln>
          </p:spPr>
        </p:pic>
      </p:grpSp>
      <p:pic>
        <p:nvPicPr>
          <p:cNvPr id="118" name="Google Shape;118;p20"/>
          <p:cNvPicPr preferRelativeResize="0"/>
          <p:nvPr/>
        </p:nvPicPr>
        <p:blipFill>
          <a:blip r:embed="rId5">
            <a:alphaModFix/>
          </a:blip>
          <a:stretch>
            <a:fillRect/>
          </a:stretch>
        </p:blipFill>
        <p:spPr>
          <a:xfrm>
            <a:off x="914400" y="2573550"/>
            <a:ext cx="12018201" cy="64557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6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LF AI &amp; Data Annual Dues</a:t>
            </a:r>
            <a:endParaRPr sz="3600"/>
          </a:p>
        </p:txBody>
      </p:sp>
      <p:sp>
        <p:nvSpPr>
          <p:cNvPr id="748" name="Google Shape;748;p6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749" name="Google Shape;749;p65"/>
          <p:cNvSpPr/>
          <p:nvPr/>
        </p:nvSpPr>
        <p:spPr>
          <a:xfrm>
            <a:off x="616313" y="3434820"/>
            <a:ext cx="3945600" cy="1041000"/>
          </a:xfrm>
          <a:prstGeom prst="rect">
            <a:avLst/>
          </a:prstGeom>
          <a:solidFill>
            <a:srgbClr val="223D95"/>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Premier Member</a:t>
            </a:r>
            <a:endParaRPr b="1" sz="2400">
              <a:solidFill>
                <a:srgbClr val="FFFFFF"/>
              </a:solidFill>
              <a:latin typeface="Open Sans"/>
              <a:ea typeface="Open Sans"/>
              <a:cs typeface="Open Sans"/>
              <a:sym typeface="Open Sans"/>
            </a:endParaRPr>
          </a:p>
        </p:txBody>
      </p:sp>
      <p:sp>
        <p:nvSpPr>
          <p:cNvPr id="750" name="Google Shape;750;p65"/>
          <p:cNvSpPr/>
          <p:nvPr/>
        </p:nvSpPr>
        <p:spPr>
          <a:xfrm>
            <a:off x="616313" y="4633293"/>
            <a:ext cx="3945600" cy="31344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General Member</a:t>
            </a:r>
            <a:endParaRPr b="1" sz="2400">
              <a:solidFill>
                <a:srgbClr val="3F3F3F"/>
              </a:solidFill>
              <a:latin typeface="Open Sans"/>
              <a:ea typeface="Open Sans"/>
              <a:cs typeface="Open Sans"/>
              <a:sym typeface="Open Sans"/>
            </a:endParaRPr>
          </a:p>
        </p:txBody>
      </p:sp>
      <p:sp>
        <p:nvSpPr>
          <p:cNvPr id="751" name="Google Shape;751;p65"/>
          <p:cNvSpPr/>
          <p:nvPr/>
        </p:nvSpPr>
        <p:spPr>
          <a:xfrm>
            <a:off x="11298021" y="3451597"/>
            <a:ext cx="6359100" cy="1041000"/>
          </a:xfrm>
          <a:prstGeom prst="rect">
            <a:avLst/>
          </a:prstGeom>
          <a:solidFill>
            <a:srgbClr val="223D95"/>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lang="en" sz="2400">
                <a:solidFill>
                  <a:srgbClr val="FFFFFF"/>
                </a:solidFill>
                <a:latin typeface="Open Sans"/>
                <a:ea typeface="Open Sans"/>
                <a:cs typeface="Open Sans"/>
                <a:sym typeface="Open Sans"/>
              </a:rPr>
              <a:t>$100,000</a:t>
            </a:r>
            <a:endParaRPr sz="2400">
              <a:solidFill>
                <a:srgbClr val="FFFFFF"/>
              </a:solidFill>
              <a:latin typeface="Open Sans"/>
              <a:ea typeface="Open Sans"/>
              <a:cs typeface="Open Sans"/>
              <a:sym typeface="Open Sans"/>
            </a:endParaRPr>
          </a:p>
        </p:txBody>
      </p:sp>
      <p:sp>
        <p:nvSpPr>
          <p:cNvPr id="752" name="Google Shape;752;p65"/>
          <p:cNvSpPr/>
          <p:nvPr/>
        </p:nvSpPr>
        <p:spPr>
          <a:xfrm>
            <a:off x="11298021" y="4650034"/>
            <a:ext cx="6359100" cy="31344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l">
              <a:spcBef>
                <a:spcPts val="0"/>
              </a:spcBef>
              <a:spcAft>
                <a:spcPts val="0"/>
              </a:spcAft>
              <a:buNone/>
            </a:pPr>
            <a:r>
              <a:rPr lang="en" sz="2400">
                <a:solidFill>
                  <a:srgbClr val="FFFFFF"/>
                </a:solidFill>
                <a:latin typeface="Open Sans"/>
                <a:ea typeface="Open Sans"/>
                <a:cs typeface="Open Sans"/>
                <a:sym typeface="Open Sans"/>
              </a:rPr>
              <a:t>5,000 employees +:  		$25,000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2,000 - 4,999:  				$15,000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500 - 1,999:  					$10,000 </a:t>
            </a:r>
            <a:endParaRPr sz="2400">
              <a:solidFill>
                <a:srgbClr val="FFFFFF"/>
              </a:solidFill>
              <a:latin typeface="Open Sans"/>
              <a:ea typeface="Open Sans"/>
              <a:cs typeface="Open Sans"/>
              <a:sym typeface="Open Sans"/>
            </a:endParaRPr>
          </a:p>
          <a:p>
            <a:pPr indent="0" lvl="0" marL="0" marR="0" rtl="0" algn="l">
              <a:spcBef>
                <a:spcPts val="0"/>
              </a:spcBef>
              <a:spcAft>
                <a:spcPts val="0"/>
              </a:spcAft>
              <a:buNone/>
            </a:pPr>
            <a:r>
              <a:rPr lang="en" sz="2400">
                <a:solidFill>
                  <a:srgbClr val="FFFFFF"/>
                </a:solidFill>
                <a:latin typeface="Open Sans"/>
                <a:ea typeface="Open Sans"/>
                <a:cs typeface="Open Sans"/>
                <a:sym typeface="Open Sans"/>
              </a:rPr>
              <a:t>Up to 499 employees: 		$5,000</a:t>
            </a:r>
            <a:endParaRPr sz="2400">
              <a:solidFill>
                <a:srgbClr val="FFFFFF"/>
              </a:solidFill>
              <a:latin typeface="Open Sans"/>
              <a:ea typeface="Open Sans"/>
              <a:cs typeface="Open Sans"/>
              <a:sym typeface="Open Sans"/>
            </a:endParaRPr>
          </a:p>
        </p:txBody>
      </p:sp>
      <p:sp>
        <p:nvSpPr>
          <p:cNvPr id="753" name="Google Shape;753;p65"/>
          <p:cNvSpPr/>
          <p:nvPr/>
        </p:nvSpPr>
        <p:spPr>
          <a:xfrm>
            <a:off x="11292995" y="2245836"/>
            <a:ext cx="6359100" cy="1041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Existing Linux Foundation Member</a:t>
            </a:r>
            <a:endParaRPr b="1" sz="2400">
              <a:solidFill>
                <a:srgbClr val="FFFFFF"/>
              </a:solidFill>
              <a:latin typeface="Open Sans"/>
              <a:ea typeface="Open Sans"/>
              <a:cs typeface="Open Sans"/>
              <a:sym typeface="Open Sans"/>
            </a:endParaRPr>
          </a:p>
        </p:txBody>
      </p:sp>
      <p:sp>
        <p:nvSpPr>
          <p:cNvPr id="754" name="Google Shape;754;p65"/>
          <p:cNvSpPr/>
          <p:nvPr/>
        </p:nvSpPr>
        <p:spPr>
          <a:xfrm>
            <a:off x="4751456" y="3446990"/>
            <a:ext cx="6359100" cy="1041000"/>
          </a:xfrm>
          <a:prstGeom prst="rect">
            <a:avLst/>
          </a:prstGeom>
          <a:solidFill>
            <a:srgbClr val="223D95"/>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lang="en" sz="2400">
                <a:solidFill>
                  <a:srgbClr val="FFFFFF"/>
                </a:solidFill>
                <a:latin typeface="Open Sans"/>
                <a:ea typeface="Open Sans"/>
                <a:cs typeface="Open Sans"/>
                <a:sym typeface="Open Sans"/>
              </a:rPr>
              <a:t>$120,000</a:t>
            </a:r>
            <a:endParaRPr sz="2400">
              <a:solidFill>
                <a:srgbClr val="FFFFFF"/>
              </a:solidFill>
              <a:latin typeface="Open Sans"/>
              <a:ea typeface="Open Sans"/>
              <a:cs typeface="Open Sans"/>
              <a:sym typeface="Open Sans"/>
            </a:endParaRPr>
          </a:p>
        </p:txBody>
      </p:sp>
      <p:sp>
        <p:nvSpPr>
          <p:cNvPr id="755" name="Google Shape;755;p65"/>
          <p:cNvSpPr/>
          <p:nvPr/>
        </p:nvSpPr>
        <p:spPr>
          <a:xfrm>
            <a:off x="4751456" y="4645471"/>
            <a:ext cx="6359100" cy="31344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5,000 employees +:  			$45,000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2,000 - 4,999: 					$30,000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500 - 1,999:  						$25,000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Up to 499 employees:			$10,000</a:t>
            </a:r>
            <a:endParaRPr sz="2400">
              <a:solidFill>
                <a:srgbClr val="FFFFFF"/>
              </a:solidFill>
              <a:latin typeface="Open Sans"/>
              <a:ea typeface="Open Sans"/>
              <a:cs typeface="Open Sans"/>
              <a:sym typeface="Open Sans"/>
            </a:endParaRPr>
          </a:p>
        </p:txBody>
      </p:sp>
      <p:sp>
        <p:nvSpPr>
          <p:cNvPr id="756" name="Google Shape;756;p65"/>
          <p:cNvSpPr/>
          <p:nvPr/>
        </p:nvSpPr>
        <p:spPr>
          <a:xfrm>
            <a:off x="4710486" y="2241188"/>
            <a:ext cx="6359100" cy="1041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Not Yet a Linux Foundation Member</a:t>
            </a:r>
            <a:endParaRPr b="1" sz="2400">
              <a:solidFill>
                <a:srgbClr val="FFFFFF"/>
              </a:solidFill>
              <a:latin typeface="Open Sans"/>
              <a:ea typeface="Open Sans"/>
              <a:cs typeface="Open Sans"/>
              <a:sym typeface="Open Sans"/>
            </a:endParaRPr>
          </a:p>
        </p:txBody>
      </p:sp>
      <p:sp>
        <p:nvSpPr>
          <p:cNvPr id="757" name="Google Shape;757;p65"/>
          <p:cNvSpPr/>
          <p:nvPr/>
        </p:nvSpPr>
        <p:spPr>
          <a:xfrm>
            <a:off x="616313" y="7937602"/>
            <a:ext cx="3945600" cy="1041000"/>
          </a:xfrm>
          <a:prstGeom prst="rect">
            <a:avLst/>
          </a:prstGeom>
          <a:solidFill>
            <a:srgbClr val="6D9EEB"/>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Associate Member</a:t>
            </a:r>
            <a:endParaRPr b="1" sz="2400">
              <a:solidFill>
                <a:srgbClr val="FFFFFF"/>
              </a:solidFill>
              <a:latin typeface="Open Sans"/>
              <a:ea typeface="Open Sans"/>
              <a:cs typeface="Open Sans"/>
              <a:sym typeface="Open Sans"/>
            </a:endParaRPr>
          </a:p>
        </p:txBody>
      </p:sp>
      <p:sp>
        <p:nvSpPr>
          <p:cNvPr id="758" name="Google Shape;758;p65"/>
          <p:cNvSpPr/>
          <p:nvPr/>
        </p:nvSpPr>
        <p:spPr>
          <a:xfrm>
            <a:off x="4751468" y="7949762"/>
            <a:ext cx="12905700" cy="1041000"/>
          </a:xfrm>
          <a:prstGeom prst="rect">
            <a:avLst/>
          </a:prstGeom>
          <a:solidFill>
            <a:srgbClr val="6D9EEB"/>
          </a:solidFill>
          <a:ln>
            <a:noFill/>
          </a:ln>
        </p:spPr>
        <p:txBody>
          <a:bodyPr anchorCtr="0" anchor="t" bIns="91425" lIns="0" spcFirstLastPara="1" rIns="0" wrap="square" tIns="182875">
            <a:noAutofit/>
          </a:bodyPr>
          <a:lstStyle/>
          <a:p>
            <a:pPr indent="0" lvl="0" marL="0" marR="0" rtl="0" algn="ctr">
              <a:lnSpc>
                <a:spcPct val="100000"/>
              </a:lnSpc>
              <a:spcBef>
                <a:spcPts val="0"/>
              </a:spcBef>
              <a:spcAft>
                <a:spcPts val="0"/>
              </a:spcAft>
              <a:buNone/>
            </a:pPr>
            <a:r>
              <a:rPr lang="en" sz="2400">
                <a:solidFill>
                  <a:srgbClr val="FFFFFF"/>
                </a:solidFill>
                <a:latin typeface="Open Sans"/>
                <a:ea typeface="Open Sans"/>
                <a:cs typeface="Open Sans"/>
                <a:sym typeface="Open Sans"/>
              </a:rPr>
              <a:t>Free</a:t>
            </a:r>
            <a:endParaRPr sz="2400">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None/>
            </a:pPr>
            <a:r>
              <a:rPr lang="en" sz="1500">
                <a:solidFill>
                  <a:srgbClr val="FFFFFF"/>
                </a:solidFill>
                <a:latin typeface="Open Sans"/>
                <a:ea typeface="Open Sans"/>
                <a:cs typeface="Open Sans"/>
                <a:sym typeface="Open Sans"/>
              </a:rPr>
              <a:t>Limited to academic and nonprofit institutions respectively and requires approval by the Governing Board</a:t>
            </a:r>
            <a:r>
              <a:rPr lang="en" sz="3000">
                <a:solidFill>
                  <a:srgbClr val="434343"/>
                </a:solidFill>
                <a:latin typeface="Open Sans"/>
                <a:ea typeface="Open Sans"/>
                <a:cs typeface="Open Sans"/>
                <a:sym typeface="Open Sans"/>
              </a:rPr>
              <a:t> </a:t>
            </a:r>
            <a:endParaRPr sz="2700">
              <a:solidFill>
                <a:srgbClr val="FFFFFF"/>
              </a:solidFill>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6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Premier Membership</a:t>
            </a:r>
            <a:endParaRPr sz="3600"/>
          </a:p>
        </p:txBody>
      </p:sp>
      <p:sp>
        <p:nvSpPr>
          <p:cNvPr id="765" name="Google Shape;765;p6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766" name="Google Shape;766;p66"/>
          <p:cNvSpPr txBox="1"/>
          <p:nvPr>
            <p:ph idx="4294967295" type="body"/>
          </p:nvPr>
        </p:nvSpPr>
        <p:spPr>
          <a:xfrm>
            <a:off x="937275" y="2383648"/>
            <a:ext cx="16400700" cy="1159200"/>
          </a:xfrm>
          <a:prstGeom prst="rect">
            <a:avLst/>
          </a:prstGeom>
          <a:noFill/>
          <a:ln>
            <a:noFill/>
          </a:ln>
        </p:spPr>
        <p:txBody>
          <a:bodyPr anchorCtr="0" anchor="t" bIns="68550" lIns="137150" spcFirstLastPara="1" rIns="137150" wrap="square" tIns="68550">
            <a:noAutofit/>
          </a:bodyPr>
          <a:lstStyle/>
          <a:p>
            <a:pPr indent="0" lvl="0" marL="0" rtl="0" algn="l">
              <a:lnSpc>
                <a:spcPct val="115000"/>
              </a:lnSpc>
              <a:spcBef>
                <a:spcPts val="0"/>
              </a:spcBef>
              <a:spcAft>
                <a:spcPts val="0"/>
              </a:spcAft>
              <a:buSzPts val="3000"/>
              <a:buNone/>
            </a:pPr>
            <a:r>
              <a:rPr lang="en" sz="1800"/>
              <a:t>Highest tier of membership – for organizations contributing heavily to open source AI and Data, and bringing their own projects to be hosted at the Foundation. They work in concert with the Foundation team members. These companies want to take the most active role in enabling the open source AI and Data ecosystem.</a:t>
            </a:r>
            <a:endParaRPr sz="1800"/>
          </a:p>
        </p:txBody>
      </p:sp>
      <p:sp>
        <p:nvSpPr>
          <p:cNvPr id="767" name="Google Shape;767;p66"/>
          <p:cNvSpPr/>
          <p:nvPr/>
        </p:nvSpPr>
        <p:spPr>
          <a:xfrm>
            <a:off x="937275" y="4201000"/>
            <a:ext cx="16436400" cy="4398600"/>
          </a:xfrm>
          <a:prstGeom prst="rect">
            <a:avLst/>
          </a:prstGeom>
          <a:solidFill>
            <a:srgbClr val="EFEFEF"/>
          </a:solidFill>
          <a:ln>
            <a:noFill/>
          </a:ln>
        </p:spPr>
        <p:txBody>
          <a:bodyPr anchorCtr="0" anchor="t" bIns="182825" lIns="182825" spcFirstLastPara="1" rIns="182825" wrap="square" tIns="182825">
            <a:noAutofit/>
          </a:bodyPr>
          <a:lstStyle/>
          <a:p>
            <a:pPr indent="0" lvl="0" marL="0" marR="0" rtl="0" algn="l">
              <a:spcBef>
                <a:spcPts val="0"/>
              </a:spcBef>
              <a:spcAft>
                <a:spcPts val="0"/>
              </a:spcAft>
              <a:buNone/>
            </a:pPr>
            <a:r>
              <a:t/>
            </a:r>
            <a:endParaRPr sz="2400">
              <a:solidFill>
                <a:srgbClr val="3F4749"/>
              </a:solidFill>
              <a:latin typeface="Open Sans"/>
              <a:ea typeface="Open Sans"/>
              <a:cs typeface="Open Sans"/>
              <a:sym typeface="Open Sans"/>
            </a:endParaRPr>
          </a:p>
        </p:txBody>
      </p:sp>
      <p:sp>
        <p:nvSpPr>
          <p:cNvPr id="768" name="Google Shape;768;p66"/>
          <p:cNvSpPr/>
          <p:nvPr/>
        </p:nvSpPr>
        <p:spPr>
          <a:xfrm>
            <a:off x="937275" y="3743475"/>
            <a:ext cx="16436400" cy="7200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ctr">
              <a:lnSpc>
                <a:spcPct val="115000"/>
              </a:lnSpc>
              <a:spcBef>
                <a:spcPts val="0"/>
              </a:spcBef>
              <a:spcAft>
                <a:spcPts val="0"/>
              </a:spcAft>
              <a:buNone/>
            </a:pPr>
            <a:r>
              <a:rPr lang="en" sz="3200">
                <a:solidFill>
                  <a:srgbClr val="FFFFFF"/>
                </a:solidFill>
                <a:latin typeface="Open Sans SemiBold"/>
                <a:ea typeface="Open Sans SemiBold"/>
                <a:cs typeface="Open Sans SemiBold"/>
                <a:sym typeface="Open Sans SemiBold"/>
              </a:rPr>
              <a:t>Premier members are eligible to:</a:t>
            </a:r>
            <a:endParaRPr sz="3600">
              <a:solidFill>
                <a:srgbClr val="FFFFFF"/>
              </a:solidFill>
              <a:latin typeface="Open Sans"/>
              <a:ea typeface="Open Sans"/>
              <a:cs typeface="Open Sans"/>
              <a:sym typeface="Open Sans"/>
            </a:endParaRPr>
          </a:p>
        </p:txBody>
      </p:sp>
      <p:sp>
        <p:nvSpPr>
          <p:cNvPr id="769" name="Google Shape;769;p66"/>
          <p:cNvSpPr txBox="1"/>
          <p:nvPr/>
        </p:nvSpPr>
        <p:spPr>
          <a:xfrm>
            <a:off x="1119300" y="4655200"/>
            <a:ext cx="16074300" cy="3852000"/>
          </a:xfrm>
          <a:prstGeom prst="rect">
            <a:avLst/>
          </a:prstGeom>
          <a:noFill/>
          <a:ln>
            <a:noFill/>
          </a:ln>
        </p:spPr>
        <p:txBody>
          <a:bodyPr anchorCtr="0" anchor="t" bIns="91400" lIns="182825" spcFirstLastPara="1" rIns="182825" wrap="square" tIns="91400">
            <a:noAutofit/>
          </a:bodyPr>
          <a:lstStyle/>
          <a:p>
            <a:pPr indent="0" lvl="0" marL="0" marR="0" rtl="0" algn="l">
              <a:lnSpc>
                <a:spcPct val="115000"/>
              </a:lnSpc>
              <a:spcBef>
                <a:spcPts val="0"/>
              </a:spcBef>
              <a:spcAft>
                <a:spcPts val="0"/>
              </a:spcAft>
              <a:buNone/>
            </a:pPr>
            <a:r>
              <a:rPr lang="en" sz="1800">
                <a:solidFill>
                  <a:schemeClr val="dk1"/>
                </a:solidFill>
                <a:latin typeface="Open Sans"/>
                <a:ea typeface="Open Sans"/>
                <a:cs typeface="Open Sans"/>
                <a:sym typeface="Open Sans"/>
              </a:rPr>
              <a:t>(Enjoy all the benefits of General level, plus;)</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Gill Sans"/>
              <a:buChar char="●"/>
            </a:pPr>
            <a:r>
              <a:rPr b="1" lang="en" sz="1800">
                <a:solidFill>
                  <a:schemeClr val="dk1"/>
                </a:solidFill>
                <a:latin typeface="Open Sans"/>
                <a:ea typeface="Open Sans"/>
                <a:cs typeface="Open Sans"/>
                <a:sym typeface="Open Sans"/>
              </a:rPr>
              <a:t>Hold one (1) guaranteed seat</a:t>
            </a:r>
            <a:r>
              <a:rPr lang="en" sz="1800">
                <a:solidFill>
                  <a:schemeClr val="dk1"/>
                </a:solidFill>
                <a:latin typeface="Open Sans"/>
                <a:ea typeface="Open Sans"/>
                <a:cs typeface="Open Sans"/>
                <a:sym typeface="Open Sans"/>
              </a:rPr>
              <a:t> on the LF AI &amp; Data Governing Board + one alternate (1) representative </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Open Sans"/>
              <a:buChar char="●"/>
            </a:pPr>
            <a:r>
              <a:rPr b="1" lang="en" sz="1800">
                <a:solidFill>
                  <a:schemeClr val="dk1"/>
                </a:solidFill>
                <a:latin typeface="Open Sans"/>
                <a:ea typeface="Open Sans"/>
                <a:cs typeface="Open Sans"/>
                <a:sym typeface="Open Sans"/>
              </a:rPr>
              <a:t>Appoint one (1) voting representative in any subcommittees </a:t>
            </a:r>
            <a:r>
              <a:rPr lang="en" sz="1800">
                <a:solidFill>
                  <a:schemeClr val="dk1"/>
                </a:solidFill>
                <a:latin typeface="Open Sans"/>
                <a:ea typeface="Open Sans"/>
                <a:cs typeface="Open Sans"/>
                <a:sym typeface="Open Sans"/>
              </a:rPr>
              <a:t>or activities of the LF AI &amp; Data Governing Board</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Receive greater </a:t>
            </a:r>
            <a:r>
              <a:rPr b="1" lang="en" sz="1800">
                <a:solidFill>
                  <a:schemeClr val="dk1"/>
                </a:solidFill>
                <a:latin typeface="Open Sans"/>
                <a:ea typeface="Open Sans"/>
                <a:cs typeface="Open Sans"/>
                <a:sym typeface="Open Sans"/>
              </a:rPr>
              <a:t>insight into LF AI &amp; Data strategy and projects </a:t>
            </a:r>
            <a:r>
              <a:rPr lang="en" sz="1800">
                <a:solidFill>
                  <a:schemeClr val="dk1"/>
                </a:solidFill>
                <a:latin typeface="Open Sans"/>
                <a:ea typeface="Open Sans"/>
                <a:cs typeface="Open Sans"/>
                <a:sym typeface="Open Sans"/>
              </a:rPr>
              <a:t>through engagement with the LF AI &amp; Data leadership team. Premier level members have the unique opportunity to </a:t>
            </a:r>
            <a:r>
              <a:rPr b="1" lang="en" sz="1800">
                <a:solidFill>
                  <a:schemeClr val="dk1"/>
                </a:solidFill>
                <a:latin typeface="Open Sans"/>
                <a:ea typeface="Open Sans"/>
                <a:cs typeface="Open Sans"/>
                <a:sym typeface="Open Sans"/>
              </a:rPr>
              <a:t>customize their experience</a:t>
            </a:r>
            <a:r>
              <a:rPr lang="en" sz="1800">
                <a:solidFill>
                  <a:schemeClr val="dk1"/>
                </a:solidFill>
                <a:latin typeface="Open Sans"/>
                <a:ea typeface="Open Sans"/>
                <a:cs typeface="Open Sans"/>
                <a:sym typeface="Open Sans"/>
              </a:rPr>
              <a:t> with LF AI &amp; Data. The team will make themselves available to help achieve your strategic goals. We can help with guidance in open source contributions, new market creation, and/or open source project donation. </a:t>
            </a:r>
            <a:r>
              <a:rPr b="1" lang="en" sz="1800">
                <a:solidFill>
                  <a:schemeClr val="dk1"/>
                </a:solidFill>
                <a:latin typeface="Open Sans"/>
                <a:ea typeface="Open Sans"/>
                <a:cs typeface="Open Sans"/>
                <a:sym typeface="Open Sans"/>
              </a:rPr>
              <a:t>Have ideas? Just ask!</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Enjoy most prominent placement in displays of membership including website, landscape and marketing materials.</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1000"/>
              </a:spcAft>
              <a:buClr>
                <a:schemeClr val="accent1"/>
              </a:buClr>
              <a:buSzPts val="1800"/>
              <a:buFont typeface="Open Sans"/>
              <a:buChar char="●"/>
            </a:pPr>
            <a:r>
              <a:rPr lang="en" sz="1800">
                <a:solidFill>
                  <a:schemeClr val="dk1"/>
                </a:solidFill>
                <a:latin typeface="Open Sans"/>
                <a:ea typeface="Open Sans"/>
                <a:cs typeface="Open Sans"/>
                <a:sym typeface="Open Sans"/>
              </a:rPr>
              <a:t>Create an individualized press release upon membership announcement with the LF AI PR team.</a:t>
            </a:r>
            <a:endParaRPr sz="1800">
              <a:solidFill>
                <a:schemeClr val="dk1"/>
              </a:solidFill>
              <a:latin typeface="Open Sans"/>
              <a:ea typeface="Open Sans"/>
              <a:cs typeface="Open Sans"/>
              <a:sym typeface="Open Sans"/>
            </a:endParaRPr>
          </a:p>
        </p:txBody>
      </p:sp>
      <p:pic>
        <p:nvPicPr>
          <p:cNvPr id="770" name="Google Shape;770;p66"/>
          <p:cNvPicPr preferRelativeResize="0"/>
          <p:nvPr/>
        </p:nvPicPr>
        <p:blipFill>
          <a:blip r:embed="rId3">
            <a:alphaModFix/>
          </a:blip>
          <a:stretch>
            <a:fillRect/>
          </a:stretch>
        </p:blipFill>
        <p:spPr>
          <a:xfrm>
            <a:off x="14070280" y="883171"/>
            <a:ext cx="3496285" cy="115916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6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General Membership</a:t>
            </a:r>
            <a:endParaRPr sz="3600"/>
          </a:p>
        </p:txBody>
      </p:sp>
      <p:sp>
        <p:nvSpPr>
          <p:cNvPr id="777" name="Google Shape;777;p67"/>
          <p:cNvSpPr txBox="1"/>
          <p:nvPr>
            <p:ph idx="4294967295" type="body"/>
          </p:nvPr>
        </p:nvSpPr>
        <p:spPr>
          <a:xfrm>
            <a:off x="937275" y="2400300"/>
            <a:ext cx="16400700" cy="968100"/>
          </a:xfrm>
          <a:prstGeom prst="rect">
            <a:avLst/>
          </a:prstGeom>
          <a:noFill/>
          <a:ln>
            <a:noFill/>
          </a:ln>
        </p:spPr>
        <p:txBody>
          <a:bodyPr anchorCtr="0" anchor="t" bIns="68550" lIns="137150" spcFirstLastPara="1" rIns="137150" wrap="square" tIns="68550">
            <a:normAutofit/>
          </a:bodyPr>
          <a:lstStyle/>
          <a:p>
            <a:pPr indent="0" lvl="0" marL="0" rtl="0" algn="l">
              <a:lnSpc>
                <a:spcPct val="115000"/>
              </a:lnSpc>
              <a:spcBef>
                <a:spcPts val="0"/>
              </a:spcBef>
              <a:spcAft>
                <a:spcPts val="0"/>
              </a:spcAft>
              <a:buSzPts val="3000"/>
              <a:buNone/>
            </a:pPr>
            <a:r>
              <a:rPr lang="en" sz="1800"/>
              <a:t>Targeted for organizations that want to support of LF AI &amp; Data and our mission. Organizations that join at the General level are deeply committed to using open source technology, helping LF AI &amp; Data grow, voicing the opinions of their customers, and giving back to the community.</a:t>
            </a:r>
            <a:endParaRPr sz="1800"/>
          </a:p>
        </p:txBody>
      </p:sp>
      <p:sp>
        <p:nvSpPr>
          <p:cNvPr id="778" name="Google Shape;778;p6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779" name="Google Shape;779;p67"/>
          <p:cNvSpPr/>
          <p:nvPr/>
        </p:nvSpPr>
        <p:spPr>
          <a:xfrm>
            <a:off x="937275" y="3438675"/>
            <a:ext cx="16436400" cy="5368200"/>
          </a:xfrm>
          <a:prstGeom prst="rect">
            <a:avLst/>
          </a:prstGeom>
          <a:solidFill>
            <a:srgbClr val="EFEFEF"/>
          </a:solidFill>
          <a:ln>
            <a:noFill/>
          </a:ln>
        </p:spPr>
        <p:txBody>
          <a:bodyPr anchorCtr="0" anchor="t" bIns="182825" lIns="182825" spcFirstLastPara="1" rIns="182825" wrap="square" tIns="182825">
            <a:noAutofit/>
          </a:bodyPr>
          <a:lstStyle/>
          <a:p>
            <a:pPr indent="0" lvl="0" marL="0" marR="0" rtl="0" algn="l">
              <a:spcBef>
                <a:spcPts val="0"/>
              </a:spcBef>
              <a:spcAft>
                <a:spcPts val="0"/>
              </a:spcAft>
              <a:buNone/>
            </a:pPr>
            <a:r>
              <a:t/>
            </a:r>
            <a:endParaRPr sz="2400">
              <a:solidFill>
                <a:srgbClr val="3F4749"/>
              </a:solidFill>
              <a:latin typeface="Open Sans"/>
              <a:ea typeface="Open Sans"/>
              <a:cs typeface="Open Sans"/>
              <a:sym typeface="Open Sans"/>
            </a:endParaRPr>
          </a:p>
        </p:txBody>
      </p:sp>
      <p:sp>
        <p:nvSpPr>
          <p:cNvPr id="780" name="Google Shape;780;p67"/>
          <p:cNvSpPr txBox="1"/>
          <p:nvPr/>
        </p:nvSpPr>
        <p:spPr>
          <a:xfrm>
            <a:off x="937275" y="4464150"/>
            <a:ext cx="16436400" cy="4342800"/>
          </a:xfrm>
          <a:prstGeom prst="rect">
            <a:avLst/>
          </a:prstGeom>
          <a:noFill/>
          <a:ln>
            <a:noFill/>
          </a:ln>
        </p:spPr>
        <p:txBody>
          <a:bodyPr anchorCtr="0" anchor="t" bIns="91400" lIns="182825" spcFirstLastPara="1" rIns="182825" wrap="square" tIns="91400">
            <a:noAutofit/>
          </a:bodyPr>
          <a:lstStyle/>
          <a:p>
            <a:pPr indent="-457200" lvl="0" marL="685800" rtl="0" algn="l">
              <a:lnSpc>
                <a:spcPct val="115000"/>
              </a:lnSpc>
              <a:spcBef>
                <a:spcPts val="0"/>
              </a:spcBef>
              <a:spcAft>
                <a:spcPts val="0"/>
              </a:spcAft>
              <a:buClr>
                <a:schemeClr val="accent1"/>
              </a:buClr>
              <a:buSzPts val="1800"/>
              <a:buFont typeface="Century Gothic"/>
              <a:buChar char="●"/>
            </a:pPr>
            <a:r>
              <a:rPr b="1" lang="en" sz="1800">
                <a:solidFill>
                  <a:schemeClr val="dk1"/>
                </a:solidFill>
                <a:latin typeface="Open Sans"/>
                <a:ea typeface="Open Sans"/>
                <a:cs typeface="Open Sans"/>
                <a:sym typeface="Open Sans"/>
              </a:rPr>
              <a:t>Participate in elections</a:t>
            </a:r>
            <a:r>
              <a:rPr lang="en" sz="1800">
                <a:solidFill>
                  <a:schemeClr val="dk1"/>
                </a:solidFill>
                <a:latin typeface="Open Sans"/>
                <a:ea typeface="Open Sans"/>
                <a:cs typeface="Open Sans"/>
                <a:sym typeface="Open Sans"/>
              </a:rPr>
              <a:t> between </a:t>
            </a:r>
            <a:r>
              <a:rPr b="1" lang="en" sz="1800">
                <a:solidFill>
                  <a:schemeClr val="dk1"/>
                </a:solidFill>
                <a:latin typeface="Open Sans"/>
                <a:ea typeface="Open Sans"/>
                <a:cs typeface="Open Sans"/>
                <a:sym typeface="Open Sans"/>
              </a:rPr>
              <a:t>other General members</a:t>
            </a:r>
            <a:r>
              <a:rPr lang="en" sz="1800">
                <a:solidFill>
                  <a:schemeClr val="dk1"/>
                </a:solidFill>
                <a:latin typeface="Open Sans"/>
                <a:ea typeface="Open Sans"/>
                <a:cs typeface="Open Sans"/>
                <a:sym typeface="Open Sans"/>
              </a:rPr>
              <a:t> to appoint one (1) representative to the </a:t>
            </a:r>
            <a:r>
              <a:rPr b="1" lang="en" sz="1800">
                <a:solidFill>
                  <a:schemeClr val="dk1"/>
                </a:solidFill>
                <a:latin typeface="Open Sans"/>
                <a:ea typeface="Open Sans"/>
                <a:cs typeface="Open Sans"/>
                <a:sym typeface="Open Sans"/>
              </a:rPr>
              <a:t>LF AI &amp; Data Governing Board</a:t>
            </a:r>
            <a:r>
              <a:rPr lang="en" sz="1800">
                <a:solidFill>
                  <a:schemeClr val="dk1"/>
                </a:solidFill>
                <a:latin typeface="Open Sans"/>
                <a:ea typeface="Open Sans"/>
                <a:cs typeface="Open Sans"/>
                <a:sym typeface="Open Sans"/>
              </a:rPr>
              <a:t>. </a:t>
            </a:r>
            <a:br>
              <a:rPr lang="en" sz="1800">
                <a:solidFill>
                  <a:schemeClr val="dk1"/>
                </a:solidFill>
                <a:latin typeface="Open Sans"/>
                <a:ea typeface="Open Sans"/>
                <a:cs typeface="Open Sans"/>
                <a:sym typeface="Open Sans"/>
              </a:rPr>
            </a:br>
            <a:r>
              <a:rPr lang="en" sz="1800">
                <a:solidFill>
                  <a:schemeClr val="dk1"/>
                </a:solidFill>
                <a:latin typeface="Open Sans"/>
                <a:ea typeface="Open Sans"/>
                <a:cs typeface="Open Sans"/>
                <a:sym typeface="Open Sans"/>
              </a:rPr>
              <a:t>Three (3) total General representatives will be elected to represent all General members. Voice your opinions amongst the leaders in the industry and help determine the strategic direction of LF AI &amp; Data. </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Receive </a:t>
            </a:r>
            <a:r>
              <a:rPr b="1" lang="en" sz="1800">
                <a:solidFill>
                  <a:schemeClr val="dk1"/>
                </a:solidFill>
                <a:latin typeface="Open Sans"/>
                <a:ea typeface="Open Sans"/>
                <a:cs typeface="Open Sans"/>
                <a:sym typeface="Open Sans"/>
              </a:rPr>
              <a:t>greater insight into LF AI &amp; Data strategy and project roadmaps</a:t>
            </a:r>
            <a:r>
              <a:rPr lang="en" sz="1800">
                <a:solidFill>
                  <a:schemeClr val="dk1"/>
                </a:solidFill>
                <a:latin typeface="Open Sans"/>
                <a:ea typeface="Open Sans"/>
                <a:cs typeface="Open Sans"/>
                <a:sym typeface="Open Sans"/>
              </a:rPr>
              <a:t> through increased engagement with the LF AI &amp; Data Executive Director and staff. </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Create an announcement upon membership announcement with the LF AI &amp; Data PR team.</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Participate in all Marketing, Community, Thought Leadership opportunities.</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Opportunity to </a:t>
            </a:r>
            <a:r>
              <a:rPr b="1" lang="en" sz="1800">
                <a:solidFill>
                  <a:schemeClr val="dk1"/>
                </a:solidFill>
                <a:latin typeface="Open Sans"/>
                <a:ea typeface="Open Sans"/>
                <a:cs typeface="Open Sans"/>
                <a:sym typeface="Open Sans"/>
              </a:rPr>
              <a:t>host “LF AI &amp; Data Day”</a:t>
            </a:r>
            <a:r>
              <a:rPr lang="en" sz="1800">
                <a:solidFill>
                  <a:schemeClr val="dk1"/>
                </a:solidFill>
                <a:latin typeface="Open Sans"/>
                <a:ea typeface="Open Sans"/>
                <a:cs typeface="Open Sans"/>
                <a:sym typeface="Open Sans"/>
              </a:rPr>
              <a:t>, including on-demand webinars and livestream</a:t>
            </a: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Receive </a:t>
            </a:r>
            <a:r>
              <a:rPr b="1" lang="en" sz="1800">
                <a:solidFill>
                  <a:schemeClr val="dk1"/>
                </a:solidFill>
                <a:latin typeface="Open Sans"/>
                <a:ea typeface="Open Sans"/>
                <a:cs typeface="Open Sans"/>
                <a:sym typeface="Open Sans"/>
              </a:rPr>
              <a:t>discounts</a:t>
            </a:r>
            <a:r>
              <a:rPr lang="en" sz="1800">
                <a:solidFill>
                  <a:schemeClr val="dk1"/>
                </a:solidFill>
                <a:latin typeface="Open Sans"/>
                <a:ea typeface="Open Sans"/>
                <a:cs typeface="Open Sans"/>
                <a:sym typeface="Open Sans"/>
              </a:rPr>
              <a:t> on LF AI &amp; Data event sponsorships.</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1000"/>
              </a:spcAft>
              <a:buClr>
                <a:schemeClr val="accent1"/>
              </a:buClr>
              <a:buSzPts val="1800"/>
              <a:buFont typeface="Open Sans"/>
              <a:buChar char="●"/>
            </a:pPr>
            <a:r>
              <a:rPr lang="en" sz="1800">
                <a:solidFill>
                  <a:schemeClr val="dk1"/>
                </a:solidFill>
                <a:latin typeface="Open Sans"/>
                <a:ea typeface="Open Sans"/>
                <a:cs typeface="Open Sans"/>
                <a:sym typeface="Open Sans"/>
              </a:rPr>
              <a:t>Demonstrate your support for LF AI &amp; Data by displaying your logo on the LF AI &amp; Data website, landscape  and in marketing materials.</a:t>
            </a:r>
            <a:endParaRPr sz="1800">
              <a:solidFill>
                <a:schemeClr val="dk1"/>
              </a:solidFill>
              <a:latin typeface="Open Sans"/>
              <a:ea typeface="Open Sans"/>
              <a:cs typeface="Open Sans"/>
              <a:sym typeface="Open Sans"/>
            </a:endParaRPr>
          </a:p>
        </p:txBody>
      </p:sp>
      <p:pic>
        <p:nvPicPr>
          <p:cNvPr id="781" name="Google Shape;781;p67"/>
          <p:cNvPicPr preferRelativeResize="0"/>
          <p:nvPr/>
        </p:nvPicPr>
        <p:blipFill>
          <a:blip r:embed="rId3">
            <a:alphaModFix/>
          </a:blip>
          <a:stretch>
            <a:fillRect/>
          </a:stretch>
        </p:blipFill>
        <p:spPr>
          <a:xfrm>
            <a:off x="14071775" y="883175"/>
            <a:ext cx="3496302" cy="1158590"/>
          </a:xfrm>
          <a:prstGeom prst="rect">
            <a:avLst/>
          </a:prstGeom>
          <a:noFill/>
          <a:ln>
            <a:noFill/>
          </a:ln>
        </p:spPr>
      </p:pic>
      <p:sp>
        <p:nvSpPr>
          <p:cNvPr id="782" name="Google Shape;782;p67"/>
          <p:cNvSpPr/>
          <p:nvPr/>
        </p:nvSpPr>
        <p:spPr>
          <a:xfrm>
            <a:off x="937275" y="3438675"/>
            <a:ext cx="16436400" cy="720000"/>
          </a:xfrm>
          <a:prstGeom prst="rect">
            <a:avLst/>
          </a:prstGeom>
          <a:solidFill>
            <a:schemeClr val="accent1"/>
          </a:solidFill>
          <a:ln>
            <a:noFill/>
          </a:ln>
        </p:spPr>
        <p:txBody>
          <a:bodyPr anchorCtr="0" anchor="ctr" bIns="182825" lIns="182825" spcFirstLastPara="1" rIns="182825" wrap="square" tIns="182825">
            <a:noAutofit/>
          </a:bodyPr>
          <a:lstStyle/>
          <a:p>
            <a:pPr indent="0" lvl="0" marL="0" rtl="0" algn="ctr">
              <a:spcBef>
                <a:spcPts val="0"/>
              </a:spcBef>
              <a:spcAft>
                <a:spcPts val="0"/>
              </a:spcAft>
              <a:buClr>
                <a:schemeClr val="dk1"/>
              </a:buClr>
              <a:buFont typeface="Arial"/>
              <a:buNone/>
            </a:pPr>
            <a:r>
              <a:rPr lang="en" sz="3200">
                <a:solidFill>
                  <a:schemeClr val="lt1"/>
                </a:solidFill>
                <a:latin typeface="Open Sans SemiBold"/>
                <a:ea typeface="Open Sans SemiBold"/>
                <a:cs typeface="Open Sans SemiBold"/>
                <a:sym typeface="Open Sans SemiBold"/>
              </a:rPr>
              <a:t>General members are eligible to:</a:t>
            </a:r>
            <a:endParaRPr sz="3200">
              <a:solidFill>
                <a:srgbClr val="FFFFFF"/>
              </a:solidFill>
              <a:latin typeface="Open Sans SemiBold"/>
              <a:ea typeface="Open Sans SemiBold"/>
              <a:cs typeface="Open Sans SemiBold"/>
              <a:sym typeface="Open Sans SemiBo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68"/>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Associate Membership</a:t>
            </a:r>
            <a:endParaRPr sz="3600"/>
          </a:p>
        </p:txBody>
      </p:sp>
      <p:sp>
        <p:nvSpPr>
          <p:cNvPr id="789" name="Google Shape;789;p6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790" name="Google Shape;790;p68"/>
          <p:cNvSpPr txBox="1"/>
          <p:nvPr>
            <p:ph idx="4294967295" type="body"/>
          </p:nvPr>
        </p:nvSpPr>
        <p:spPr>
          <a:xfrm>
            <a:off x="937275" y="2400296"/>
            <a:ext cx="16400700" cy="879300"/>
          </a:xfrm>
          <a:prstGeom prst="rect">
            <a:avLst/>
          </a:prstGeom>
          <a:noFill/>
          <a:ln>
            <a:noFill/>
          </a:ln>
        </p:spPr>
        <p:txBody>
          <a:bodyPr anchorCtr="0" anchor="t" bIns="68550" lIns="137150" spcFirstLastPara="1" rIns="137150" wrap="square" tIns="68550">
            <a:normAutofit/>
          </a:bodyPr>
          <a:lstStyle/>
          <a:p>
            <a:pPr indent="0" lvl="0" marL="0" rtl="0" algn="l">
              <a:lnSpc>
                <a:spcPct val="115000"/>
              </a:lnSpc>
              <a:spcBef>
                <a:spcPts val="0"/>
              </a:spcBef>
              <a:spcAft>
                <a:spcPts val="0"/>
              </a:spcAft>
              <a:buClr>
                <a:srgbClr val="000000"/>
              </a:buClr>
              <a:buSzPts val="1700"/>
              <a:buFont typeface="Arial"/>
              <a:buNone/>
            </a:pPr>
            <a:r>
              <a:rPr lang="en" sz="1800">
                <a:solidFill>
                  <a:srgbClr val="000000"/>
                </a:solidFill>
              </a:rPr>
              <a:t>The Associate membership is a free complimentary membership limited to academic and non-profit institutions.</a:t>
            </a:r>
            <a:endParaRPr b="1" sz="1800">
              <a:solidFill>
                <a:srgbClr val="000000"/>
              </a:solidFill>
            </a:endParaRPr>
          </a:p>
        </p:txBody>
      </p:sp>
      <p:sp>
        <p:nvSpPr>
          <p:cNvPr id="791" name="Google Shape;791;p68"/>
          <p:cNvSpPr/>
          <p:nvPr/>
        </p:nvSpPr>
        <p:spPr>
          <a:xfrm>
            <a:off x="914400" y="3133875"/>
            <a:ext cx="16459500" cy="2926200"/>
          </a:xfrm>
          <a:prstGeom prst="rect">
            <a:avLst/>
          </a:prstGeom>
          <a:solidFill>
            <a:srgbClr val="EFEFEF"/>
          </a:solidFill>
          <a:ln>
            <a:noFill/>
          </a:ln>
        </p:spPr>
        <p:txBody>
          <a:bodyPr anchorCtr="0" anchor="t" bIns="182825" lIns="182825" spcFirstLastPara="1" rIns="182825" wrap="square" tIns="182825">
            <a:noAutofit/>
          </a:bodyPr>
          <a:lstStyle/>
          <a:p>
            <a:pPr indent="0" lvl="0" marL="0" marR="0" rtl="0" algn="l">
              <a:spcBef>
                <a:spcPts val="0"/>
              </a:spcBef>
              <a:spcAft>
                <a:spcPts val="0"/>
              </a:spcAft>
              <a:buNone/>
            </a:pPr>
            <a:r>
              <a:t/>
            </a:r>
            <a:endParaRPr sz="2400">
              <a:solidFill>
                <a:srgbClr val="3F4749"/>
              </a:solidFill>
              <a:latin typeface="Open Sans"/>
              <a:ea typeface="Open Sans"/>
              <a:cs typeface="Open Sans"/>
              <a:sym typeface="Open Sans"/>
            </a:endParaRPr>
          </a:p>
        </p:txBody>
      </p:sp>
      <p:sp>
        <p:nvSpPr>
          <p:cNvPr id="792" name="Google Shape;792;p68"/>
          <p:cNvSpPr txBox="1"/>
          <p:nvPr/>
        </p:nvSpPr>
        <p:spPr>
          <a:xfrm>
            <a:off x="1188250" y="4034300"/>
            <a:ext cx="15398700" cy="1971000"/>
          </a:xfrm>
          <a:prstGeom prst="rect">
            <a:avLst/>
          </a:prstGeom>
          <a:noFill/>
          <a:ln>
            <a:noFill/>
          </a:ln>
        </p:spPr>
        <p:txBody>
          <a:bodyPr anchorCtr="0" anchor="t" bIns="91400" lIns="182825" spcFirstLastPara="1" rIns="182825" wrap="square" tIns="91400">
            <a:noAutofit/>
          </a:bodyPr>
          <a:lstStyle/>
          <a:p>
            <a:pPr indent="-457200" lvl="0" marL="685800" rtl="0" algn="l">
              <a:lnSpc>
                <a:spcPct val="115000"/>
              </a:lnSpc>
              <a:spcBef>
                <a:spcPts val="0"/>
              </a:spcBef>
              <a:spcAft>
                <a:spcPts val="0"/>
              </a:spcAft>
              <a:buClr>
                <a:schemeClr val="accent1"/>
              </a:buClr>
              <a:buSzPts val="1800"/>
              <a:buFont typeface="Open Sans"/>
              <a:buChar char="●"/>
            </a:pPr>
            <a:r>
              <a:rPr lang="en" sz="1800">
                <a:latin typeface="Open Sans"/>
                <a:ea typeface="Open Sans"/>
                <a:cs typeface="Open Sans"/>
                <a:sym typeface="Open Sans"/>
              </a:rPr>
              <a:t>Participate in all Marketing, Community, and Thought Leadership opportunities.</a:t>
            </a:r>
            <a:endParaRPr sz="1800">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Identify your organization as a member and display your logo on the LF AI &amp; Data website, landscape and in marketing materials.</a:t>
            </a:r>
            <a:endParaRPr sz="1800">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Feature your organization in the quarterly new members announcement.</a:t>
            </a:r>
            <a:endParaRPr sz="1800">
              <a:latin typeface="Open Sans"/>
              <a:ea typeface="Open Sans"/>
              <a:cs typeface="Open Sans"/>
              <a:sym typeface="Open Sans"/>
            </a:endParaRPr>
          </a:p>
          <a:p>
            <a:pPr indent="-457200" lvl="0" marL="685800" rtl="0" algn="l">
              <a:lnSpc>
                <a:spcPct val="115000"/>
              </a:lnSpc>
              <a:spcBef>
                <a:spcPts val="1000"/>
              </a:spcBef>
              <a:spcAft>
                <a:spcPts val="1000"/>
              </a:spcAft>
              <a:buClr>
                <a:schemeClr val="accent1"/>
              </a:buClr>
              <a:buSzPts val="1800"/>
              <a:buFont typeface="Open Sans"/>
              <a:buChar char="●"/>
            </a:pPr>
            <a:r>
              <a:rPr lang="en" sz="1800">
                <a:latin typeface="Open Sans"/>
                <a:ea typeface="Open Sans"/>
                <a:cs typeface="Open Sans"/>
                <a:sym typeface="Open Sans"/>
              </a:rPr>
              <a:t>Receive discounts on LF AI &amp; Data events’ sponsorship.</a:t>
            </a:r>
            <a:endParaRPr sz="1800">
              <a:latin typeface="Open Sans"/>
              <a:ea typeface="Open Sans"/>
              <a:cs typeface="Open Sans"/>
              <a:sym typeface="Open Sans"/>
            </a:endParaRPr>
          </a:p>
        </p:txBody>
      </p:sp>
      <p:sp>
        <p:nvSpPr>
          <p:cNvPr id="793" name="Google Shape;793;p68"/>
          <p:cNvSpPr/>
          <p:nvPr/>
        </p:nvSpPr>
        <p:spPr>
          <a:xfrm>
            <a:off x="914175" y="3133875"/>
            <a:ext cx="16459500" cy="720000"/>
          </a:xfrm>
          <a:prstGeom prst="rect">
            <a:avLst/>
          </a:prstGeom>
          <a:solidFill>
            <a:schemeClr val="accent1"/>
          </a:solidFill>
          <a:ln>
            <a:noFill/>
          </a:ln>
        </p:spPr>
        <p:txBody>
          <a:bodyPr anchorCtr="0" anchor="ctr" bIns="182825" lIns="182825" spcFirstLastPara="1" rIns="182825" wrap="square" tIns="182825">
            <a:noAutofit/>
          </a:bodyPr>
          <a:lstStyle/>
          <a:p>
            <a:pPr indent="0" lvl="0" marL="0" rtl="0" algn="ctr">
              <a:spcBef>
                <a:spcPts val="0"/>
              </a:spcBef>
              <a:spcAft>
                <a:spcPts val="0"/>
              </a:spcAft>
              <a:buNone/>
            </a:pPr>
            <a:r>
              <a:rPr lang="en" sz="3200">
                <a:solidFill>
                  <a:schemeClr val="lt1"/>
                </a:solidFill>
                <a:latin typeface="Open Sans SemiBold"/>
                <a:ea typeface="Open Sans SemiBold"/>
                <a:cs typeface="Open Sans SemiBold"/>
                <a:sym typeface="Open Sans SemiBold"/>
              </a:rPr>
              <a:t>Associate members are eligible to:</a:t>
            </a:r>
            <a:endParaRPr sz="3200">
              <a:solidFill>
                <a:schemeClr val="lt1"/>
              </a:solidFill>
              <a:latin typeface="Open Sans SemiBold"/>
              <a:ea typeface="Open Sans SemiBold"/>
              <a:cs typeface="Open Sans SemiBold"/>
              <a:sym typeface="Open Sans SemiBold"/>
            </a:endParaRPr>
          </a:p>
        </p:txBody>
      </p:sp>
      <p:pic>
        <p:nvPicPr>
          <p:cNvPr id="794" name="Google Shape;794;p68"/>
          <p:cNvPicPr preferRelativeResize="0"/>
          <p:nvPr/>
        </p:nvPicPr>
        <p:blipFill>
          <a:blip r:embed="rId3">
            <a:alphaModFix/>
          </a:blip>
          <a:stretch>
            <a:fillRect/>
          </a:stretch>
        </p:blipFill>
        <p:spPr>
          <a:xfrm>
            <a:off x="13840050" y="845313"/>
            <a:ext cx="3724599" cy="12348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69"/>
          <p:cNvSpPr txBox="1"/>
          <p:nvPr>
            <p:ph type="ctrTitle"/>
          </p:nvPr>
        </p:nvSpPr>
        <p:spPr>
          <a:xfrm>
            <a:off x="1829851" y="3128950"/>
            <a:ext cx="14669400" cy="35754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b="1" lang="en">
                <a:latin typeface="Bitter"/>
                <a:ea typeface="Bitter"/>
                <a:cs typeface="Bitter"/>
                <a:sym typeface="Bitter"/>
              </a:rPr>
              <a:t>Challenges and Trends</a:t>
            </a:r>
            <a:endParaRPr b="1">
              <a:latin typeface="Bitter"/>
              <a:ea typeface="Bitter"/>
              <a:cs typeface="Bitter"/>
              <a:sym typeface="Bitter"/>
            </a:endParaRPr>
          </a:p>
        </p:txBody>
      </p:sp>
      <p:sp>
        <p:nvSpPr>
          <p:cNvPr id="801" name="Google Shape;801;p6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latin typeface="Bitter"/>
                <a:ea typeface="Bitter"/>
                <a:cs typeface="Bitter"/>
                <a:sym typeface="Bitter"/>
              </a:rPr>
              <a:t>‹#›</a:t>
            </a:fld>
            <a:endParaRPr sz="1600">
              <a:latin typeface="Bitter"/>
              <a:ea typeface="Bitter"/>
              <a:cs typeface="Bitter"/>
              <a:sym typeface="Bitte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70"/>
          <p:cNvSpPr/>
          <p:nvPr/>
        </p:nvSpPr>
        <p:spPr>
          <a:xfrm>
            <a:off x="3156975"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08" name="Google Shape;808;p70"/>
          <p:cNvSpPr/>
          <p:nvPr/>
        </p:nvSpPr>
        <p:spPr>
          <a:xfrm>
            <a:off x="6720225"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09" name="Google Shape;809;p70"/>
          <p:cNvSpPr/>
          <p:nvPr/>
        </p:nvSpPr>
        <p:spPr>
          <a:xfrm>
            <a:off x="10386838"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10" name="Google Shape;810;p70"/>
          <p:cNvSpPr/>
          <p:nvPr/>
        </p:nvSpPr>
        <p:spPr>
          <a:xfrm>
            <a:off x="13933388"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11" name="Google Shape;811;p70"/>
          <p:cNvSpPr/>
          <p:nvPr/>
        </p:nvSpPr>
        <p:spPr>
          <a:xfrm>
            <a:off x="3156975"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12" name="Google Shape;812;p70"/>
          <p:cNvSpPr/>
          <p:nvPr/>
        </p:nvSpPr>
        <p:spPr>
          <a:xfrm>
            <a:off x="6720225"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13" name="Google Shape;813;p70"/>
          <p:cNvSpPr/>
          <p:nvPr/>
        </p:nvSpPr>
        <p:spPr>
          <a:xfrm>
            <a:off x="10386838"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14" name="Google Shape;814;p70"/>
          <p:cNvSpPr/>
          <p:nvPr/>
        </p:nvSpPr>
        <p:spPr>
          <a:xfrm>
            <a:off x="13933388"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15" name="Google Shape;815;p70"/>
          <p:cNvSpPr txBox="1"/>
          <p:nvPr>
            <p:ph type="title"/>
          </p:nvPr>
        </p:nvSpPr>
        <p:spPr>
          <a:xfrm>
            <a:off x="914400" y="5852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Global Open Source Trends</a:t>
            </a:r>
            <a:endParaRPr/>
          </a:p>
        </p:txBody>
      </p:sp>
      <p:sp>
        <p:nvSpPr>
          <p:cNvPr id="816" name="Google Shape;816;p70"/>
          <p:cNvSpPr/>
          <p:nvPr/>
        </p:nvSpPr>
        <p:spPr>
          <a:xfrm>
            <a:off x="2559265" y="4204037"/>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Font typeface="Arial"/>
              <a:buNone/>
            </a:pPr>
            <a:r>
              <a:rPr lang="en" sz="2200">
                <a:solidFill>
                  <a:schemeClr val="dk1"/>
                </a:solidFill>
                <a:latin typeface="Open Sans SemiBold"/>
                <a:ea typeface="Open Sans SemiBold"/>
                <a:cs typeface="Open Sans SemiBold"/>
                <a:sym typeface="Open Sans SemiBold"/>
              </a:rPr>
              <a:t>Training &amp; Cert,</a:t>
            </a:r>
            <a:endParaRPr sz="2200">
              <a:solidFill>
                <a:schemeClr val="dk1"/>
              </a:solidFill>
              <a:latin typeface="Open Sans SemiBold"/>
              <a:ea typeface="Open Sans SemiBold"/>
              <a:cs typeface="Open Sans SemiBold"/>
              <a:sym typeface="Open Sans SemiBold"/>
            </a:endParaRPr>
          </a:p>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Talent Shortage </a:t>
            </a:r>
            <a:endParaRPr sz="2200" u="none" cap="none" strike="noStrike">
              <a:solidFill>
                <a:schemeClr val="dk1"/>
              </a:solidFill>
              <a:latin typeface="Open Sans SemiBold"/>
              <a:ea typeface="Open Sans SemiBold"/>
              <a:cs typeface="Open Sans SemiBold"/>
              <a:sym typeface="Open Sans SemiBold"/>
            </a:endParaRPr>
          </a:p>
        </p:txBody>
      </p:sp>
      <p:sp>
        <p:nvSpPr>
          <p:cNvPr id="817" name="Google Shape;817;p70"/>
          <p:cNvSpPr/>
          <p:nvPr/>
        </p:nvSpPr>
        <p:spPr>
          <a:xfrm>
            <a:off x="9914285" y="4204037"/>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Rise of Adoption of OSPOs </a:t>
            </a:r>
            <a:endParaRPr sz="2200" u="none" cap="none" strike="noStrike">
              <a:solidFill>
                <a:schemeClr val="dk1"/>
              </a:solidFill>
              <a:latin typeface="Open Sans SemiBold"/>
              <a:ea typeface="Open Sans SemiBold"/>
              <a:cs typeface="Open Sans SemiBold"/>
              <a:sym typeface="Open Sans SemiBold"/>
            </a:endParaRPr>
          </a:p>
        </p:txBody>
      </p:sp>
      <p:sp>
        <p:nvSpPr>
          <p:cNvPr id="818" name="Google Shape;818;p70"/>
          <p:cNvSpPr/>
          <p:nvPr/>
        </p:nvSpPr>
        <p:spPr>
          <a:xfrm>
            <a:off x="13433725" y="4204022"/>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Importance of Software Security</a:t>
            </a:r>
            <a:endParaRPr sz="2200" u="none" cap="none" strike="noStrike">
              <a:solidFill>
                <a:schemeClr val="dk1"/>
              </a:solidFill>
              <a:latin typeface="Open Sans SemiBold"/>
              <a:ea typeface="Open Sans SemiBold"/>
              <a:cs typeface="Open Sans SemiBold"/>
              <a:sym typeface="Open Sans SemiBold"/>
            </a:endParaRPr>
          </a:p>
        </p:txBody>
      </p:sp>
      <p:sp>
        <p:nvSpPr>
          <p:cNvPr id="819" name="Google Shape;819;p70"/>
          <p:cNvSpPr/>
          <p:nvPr/>
        </p:nvSpPr>
        <p:spPr>
          <a:xfrm>
            <a:off x="6198678" y="4204037"/>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Emphasis on SW Supply Chain</a:t>
            </a:r>
            <a:endParaRPr sz="2200" u="none" cap="none" strike="noStrike">
              <a:solidFill>
                <a:schemeClr val="dk1"/>
              </a:solidFill>
              <a:latin typeface="Open Sans SemiBold"/>
              <a:ea typeface="Open Sans SemiBold"/>
              <a:cs typeface="Open Sans SemiBold"/>
              <a:sym typeface="Open Sans SemiBold"/>
            </a:endParaRPr>
          </a:p>
        </p:txBody>
      </p:sp>
      <p:sp>
        <p:nvSpPr>
          <p:cNvPr id="820" name="Google Shape;820;p70"/>
          <p:cNvSpPr/>
          <p:nvPr/>
        </p:nvSpPr>
        <p:spPr>
          <a:xfrm>
            <a:off x="2635452"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Infusing AI and ML in products and services</a:t>
            </a:r>
            <a:endParaRPr sz="2200" u="none" cap="none" strike="noStrike">
              <a:solidFill>
                <a:schemeClr val="dk1"/>
              </a:solidFill>
              <a:latin typeface="Open Sans SemiBold"/>
              <a:ea typeface="Open Sans SemiBold"/>
              <a:cs typeface="Open Sans SemiBold"/>
              <a:sym typeface="Open Sans SemiBold"/>
            </a:endParaRPr>
          </a:p>
        </p:txBody>
      </p:sp>
      <p:sp>
        <p:nvSpPr>
          <p:cNvPr id="821" name="Google Shape;821;p70"/>
          <p:cNvSpPr/>
          <p:nvPr/>
        </p:nvSpPr>
        <p:spPr>
          <a:xfrm>
            <a:off x="6198672"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Focused Efforts on Ethical AI Practices</a:t>
            </a:r>
            <a:endParaRPr sz="2200" u="none" cap="none" strike="noStrike">
              <a:solidFill>
                <a:schemeClr val="dk1"/>
              </a:solidFill>
              <a:latin typeface="Open Sans SemiBold"/>
              <a:ea typeface="Open Sans SemiBold"/>
              <a:cs typeface="Open Sans SemiBold"/>
              <a:sym typeface="Open Sans SemiBold"/>
            </a:endParaRPr>
          </a:p>
        </p:txBody>
      </p:sp>
      <p:pic>
        <p:nvPicPr>
          <p:cNvPr id="822" name="Google Shape;822;p70"/>
          <p:cNvPicPr preferRelativeResize="0"/>
          <p:nvPr/>
        </p:nvPicPr>
        <p:blipFill>
          <a:blip r:embed="rId3">
            <a:alphaModFix/>
          </a:blip>
          <a:stretch>
            <a:fillRect/>
          </a:stretch>
        </p:blipFill>
        <p:spPr>
          <a:xfrm>
            <a:off x="3363770" y="2470377"/>
            <a:ext cx="1572840" cy="1382862"/>
          </a:xfrm>
          <a:prstGeom prst="rect">
            <a:avLst/>
          </a:prstGeom>
          <a:noFill/>
          <a:ln>
            <a:noFill/>
          </a:ln>
        </p:spPr>
      </p:pic>
      <p:pic>
        <p:nvPicPr>
          <p:cNvPr id="823" name="Google Shape;823;p70"/>
          <p:cNvPicPr preferRelativeResize="0"/>
          <p:nvPr/>
        </p:nvPicPr>
        <p:blipFill>
          <a:blip r:embed="rId4">
            <a:alphaModFix/>
          </a:blip>
          <a:stretch>
            <a:fillRect/>
          </a:stretch>
        </p:blipFill>
        <p:spPr>
          <a:xfrm>
            <a:off x="10490214" y="2416977"/>
            <a:ext cx="1572838" cy="1382851"/>
          </a:xfrm>
          <a:prstGeom prst="rect">
            <a:avLst/>
          </a:prstGeom>
          <a:noFill/>
          <a:ln>
            <a:noFill/>
          </a:ln>
        </p:spPr>
      </p:pic>
      <p:pic>
        <p:nvPicPr>
          <p:cNvPr id="824" name="Google Shape;824;p70"/>
          <p:cNvPicPr preferRelativeResize="0"/>
          <p:nvPr/>
        </p:nvPicPr>
        <p:blipFill>
          <a:blip r:embed="rId5">
            <a:alphaModFix/>
          </a:blip>
          <a:stretch>
            <a:fillRect/>
          </a:stretch>
        </p:blipFill>
        <p:spPr>
          <a:xfrm>
            <a:off x="14009603" y="2470377"/>
            <a:ext cx="1572840" cy="1382866"/>
          </a:xfrm>
          <a:prstGeom prst="rect">
            <a:avLst/>
          </a:prstGeom>
          <a:noFill/>
          <a:ln>
            <a:noFill/>
          </a:ln>
          <a:effectLst>
            <a:outerShdw blurRad="317500" rotWithShape="0" algn="ctr">
              <a:srgbClr val="000000">
                <a:alpha val="20000"/>
              </a:srgbClr>
            </a:outerShdw>
          </a:effectLst>
        </p:spPr>
      </p:pic>
      <p:pic>
        <p:nvPicPr>
          <p:cNvPr id="825" name="Google Shape;825;p70"/>
          <p:cNvPicPr preferRelativeResize="0"/>
          <p:nvPr/>
        </p:nvPicPr>
        <p:blipFill>
          <a:blip r:embed="rId6">
            <a:alphaModFix/>
          </a:blip>
          <a:stretch>
            <a:fillRect/>
          </a:stretch>
        </p:blipFill>
        <p:spPr>
          <a:xfrm>
            <a:off x="6702699" y="2340202"/>
            <a:ext cx="1869000" cy="1643226"/>
          </a:xfrm>
          <a:prstGeom prst="rect">
            <a:avLst/>
          </a:prstGeom>
          <a:noFill/>
          <a:ln>
            <a:noFill/>
          </a:ln>
        </p:spPr>
      </p:pic>
      <p:pic>
        <p:nvPicPr>
          <p:cNvPr id="826" name="Google Shape;826;p70"/>
          <p:cNvPicPr preferRelativeResize="0"/>
          <p:nvPr/>
        </p:nvPicPr>
        <p:blipFill>
          <a:blip r:embed="rId7">
            <a:alphaModFix/>
          </a:blip>
          <a:stretch>
            <a:fillRect/>
          </a:stretch>
        </p:blipFill>
        <p:spPr>
          <a:xfrm>
            <a:off x="3080837" y="5985192"/>
            <a:ext cx="1986225" cy="1746317"/>
          </a:xfrm>
          <a:prstGeom prst="rect">
            <a:avLst/>
          </a:prstGeom>
          <a:noFill/>
          <a:ln>
            <a:noFill/>
          </a:ln>
        </p:spPr>
      </p:pic>
      <p:pic>
        <p:nvPicPr>
          <p:cNvPr id="827" name="Google Shape;827;p70"/>
          <p:cNvPicPr preferRelativeResize="0"/>
          <p:nvPr/>
        </p:nvPicPr>
        <p:blipFill>
          <a:blip r:embed="rId8">
            <a:alphaModFix/>
          </a:blip>
          <a:stretch>
            <a:fillRect/>
          </a:stretch>
        </p:blipFill>
        <p:spPr>
          <a:xfrm>
            <a:off x="6823623" y="6249690"/>
            <a:ext cx="1572810" cy="1382839"/>
          </a:xfrm>
          <a:prstGeom prst="rect">
            <a:avLst/>
          </a:prstGeom>
          <a:noFill/>
          <a:ln>
            <a:noFill/>
          </a:ln>
        </p:spPr>
      </p:pic>
      <p:pic>
        <p:nvPicPr>
          <p:cNvPr id="828" name="Google Shape;828;p70"/>
          <p:cNvPicPr preferRelativeResize="0"/>
          <p:nvPr/>
        </p:nvPicPr>
        <p:blipFill>
          <a:blip r:embed="rId9">
            <a:alphaModFix/>
          </a:blip>
          <a:stretch>
            <a:fillRect/>
          </a:stretch>
        </p:blipFill>
        <p:spPr>
          <a:xfrm>
            <a:off x="10283462" y="5966503"/>
            <a:ext cx="1986225" cy="1949192"/>
          </a:xfrm>
          <a:prstGeom prst="rect">
            <a:avLst/>
          </a:prstGeom>
          <a:noFill/>
          <a:ln>
            <a:noFill/>
          </a:ln>
        </p:spPr>
      </p:pic>
      <p:sp>
        <p:nvSpPr>
          <p:cNvPr id="829" name="Google Shape;829;p70"/>
          <p:cNvSpPr/>
          <p:nvPr/>
        </p:nvSpPr>
        <p:spPr>
          <a:xfrm>
            <a:off x="9838085"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Criticality of OSS to Digital Transformation</a:t>
            </a:r>
            <a:endParaRPr sz="2200" u="none" cap="none" strike="noStrike">
              <a:solidFill>
                <a:schemeClr val="dk1"/>
              </a:solidFill>
              <a:latin typeface="Open Sans SemiBold"/>
              <a:ea typeface="Open Sans SemiBold"/>
              <a:cs typeface="Open Sans SemiBold"/>
              <a:sym typeface="Open Sans SemiBold"/>
            </a:endParaRPr>
          </a:p>
        </p:txBody>
      </p:sp>
      <p:pic>
        <p:nvPicPr>
          <p:cNvPr id="830" name="Google Shape;830;p70"/>
          <p:cNvPicPr preferRelativeResize="0"/>
          <p:nvPr/>
        </p:nvPicPr>
        <p:blipFill>
          <a:blip r:embed="rId10">
            <a:alphaModFix/>
          </a:blip>
          <a:stretch>
            <a:fillRect/>
          </a:stretch>
        </p:blipFill>
        <p:spPr>
          <a:xfrm>
            <a:off x="14053352" y="6044745"/>
            <a:ext cx="1572840" cy="1543494"/>
          </a:xfrm>
          <a:prstGeom prst="rect">
            <a:avLst/>
          </a:prstGeom>
          <a:noFill/>
          <a:ln>
            <a:noFill/>
          </a:ln>
        </p:spPr>
      </p:pic>
      <p:sp>
        <p:nvSpPr>
          <p:cNvPr id="831" name="Google Shape;831;p70"/>
          <p:cNvSpPr/>
          <p:nvPr/>
        </p:nvSpPr>
        <p:spPr>
          <a:xfrm>
            <a:off x="13281330"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Accelerated OSS Adoption in Governments</a:t>
            </a:r>
            <a:endParaRPr sz="2200" u="none" cap="none" strike="noStrike">
              <a:solidFill>
                <a:schemeClr val="dk1"/>
              </a:solidFill>
              <a:latin typeface="Open Sans SemiBold"/>
              <a:ea typeface="Open Sans SemiBold"/>
              <a:cs typeface="Open Sans SemiBold"/>
              <a:sym typeface="Open Sans SemiBold"/>
            </a:endParaRPr>
          </a:p>
        </p:txBody>
      </p:sp>
      <p:grpSp>
        <p:nvGrpSpPr>
          <p:cNvPr id="832" name="Google Shape;832;p70"/>
          <p:cNvGrpSpPr/>
          <p:nvPr/>
        </p:nvGrpSpPr>
        <p:grpSpPr>
          <a:xfrm>
            <a:off x="-1083008" y="2400300"/>
            <a:ext cx="906317" cy="5037750"/>
            <a:chOff x="-1083008" y="2400300"/>
            <a:chExt cx="906317" cy="5037750"/>
          </a:xfrm>
        </p:grpSpPr>
        <p:sp>
          <p:nvSpPr>
            <p:cNvPr id="833" name="Google Shape;833;p70"/>
            <p:cNvSpPr/>
            <p:nvPr/>
          </p:nvSpPr>
          <p:spPr>
            <a:xfrm>
              <a:off x="-1082991" y="653175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34" name="Google Shape;834;p70"/>
            <p:cNvSpPr/>
            <p:nvPr/>
          </p:nvSpPr>
          <p:spPr>
            <a:xfrm>
              <a:off x="-1083006" y="5562463"/>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35" name="Google Shape;835;p70"/>
            <p:cNvSpPr/>
            <p:nvPr/>
          </p:nvSpPr>
          <p:spPr>
            <a:xfrm>
              <a:off x="-1082991" y="24003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36" name="Google Shape;836;p70"/>
            <p:cNvSpPr/>
            <p:nvPr/>
          </p:nvSpPr>
          <p:spPr>
            <a:xfrm>
              <a:off x="-1083008" y="3369587"/>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37" name="Google Shape;837;p70"/>
            <p:cNvSpPr/>
            <p:nvPr/>
          </p:nvSpPr>
          <p:spPr>
            <a:xfrm>
              <a:off x="-1083006" y="4466013"/>
              <a:ext cx="906300" cy="906300"/>
            </a:xfrm>
            <a:prstGeom prst="flowChartConnector">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71"/>
          <p:cNvSpPr/>
          <p:nvPr/>
        </p:nvSpPr>
        <p:spPr>
          <a:xfrm>
            <a:off x="897296" y="2491350"/>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44" name="Google Shape;844;p71"/>
          <p:cNvSpPr/>
          <p:nvPr/>
        </p:nvSpPr>
        <p:spPr>
          <a:xfrm>
            <a:off x="6771823" y="2491350"/>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45" name="Google Shape;845;p71"/>
          <p:cNvSpPr/>
          <p:nvPr/>
        </p:nvSpPr>
        <p:spPr>
          <a:xfrm>
            <a:off x="12709721" y="2491350"/>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46" name="Google Shape;846;p71"/>
          <p:cNvSpPr/>
          <p:nvPr/>
        </p:nvSpPr>
        <p:spPr>
          <a:xfrm>
            <a:off x="897296" y="4649213"/>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47" name="Google Shape;847;p71"/>
          <p:cNvSpPr/>
          <p:nvPr/>
        </p:nvSpPr>
        <p:spPr>
          <a:xfrm>
            <a:off x="6756046" y="4649213"/>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48" name="Google Shape;848;p71"/>
          <p:cNvSpPr/>
          <p:nvPr/>
        </p:nvSpPr>
        <p:spPr>
          <a:xfrm>
            <a:off x="12709721" y="4649213"/>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49" name="Google Shape;849;p71"/>
          <p:cNvSpPr/>
          <p:nvPr/>
        </p:nvSpPr>
        <p:spPr>
          <a:xfrm>
            <a:off x="897296" y="6976438"/>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50" name="Google Shape;850;p71"/>
          <p:cNvSpPr/>
          <p:nvPr/>
        </p:nvSpPr>
        <p:spPr>
          <a:xfrm>
            <a:off x="12709721" y="6976438"/>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51" name="Google Shape;851;p71"/>
          <p:cNvSpPr/>
          <p:nvPr/>
        </p:nvSpPr>
        <p:spPr>
          <a:xfrm>
            <a:off x="6734917" y="6918838"/>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52" name="Google Shape;852;p71"/>
          <p:cNvPicPr preferRelativeResize="0"/>
          <p:nvPr/>
        </p:nvPicPr>
        <p:blipFill>
          <a:blip r:embed="rId3">
            <a:alphaModFix/>
          </a:blip>
          <a:stretch>
            <a:fillRect/>
          </a:stretch>
        </p:blipFill>
        <p:spPr>
          <a:xfrm>
            <a:off x="907900" y="2501962"/>
            <a:ext cx="1480600" cy="1480600"/>
          </a:xfrm>
          <a:prstGeom prst="rect">
            <a:avLst/>
          </a:prstGeom>
          <a:noFill/>
          <a:ln>
            <a:noFill/>
          </a:ln>
        </p:spPr>
      </p:pic>
      <p:sp>
        <p:nvSpPr>
          <p:cNvPr id="853" name="Google Shape;853;p71"/>
          <p:cNvSpPr txBox="1"/>
          <p:nvPr>
            <p:ph idx="12" type="sldNum"/>
          </p:nvPr>
        </p:nvSpPr>
        <p:spPr>
          <a:xfrm>
            <a:off x="42694715" y="23498859"/>
            <a:ext cx="2765100" cy="19833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854" name="Google Shape;854;p71"/>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AI Challenges and Opportunities</a:t>
            </a:r>
            <a:endParaRPr/>
          </a:p>
        </p:txBody>
      </p:sp>
      <p:sp>
        <p:nvSpPr>
          <p:cNvPr id="855" name="Google Shape;855;p71"/>
          <p:cNvSpPr/>
          <p:nvPr/>
        </p:nvSpPr>
        <p:spPr>
          <a:xfrm>
            <a:off x="2540950" y="243377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Trusted and Responsible AI</a:t>
            </a:r>
            <a:endParaRPr i="0" sz="2200" u="none" cap="none" strike="noStrike">
              <a:solidFill>
                <a:schemeClr val="dk1"/>
              </a:solidFill>
              <a:latin typeface="Open Sans SemiBold"/>
              <a:ea typeface="Open Sans SemiBold"/>
              <a:cs typeface="Open Sans SemiBold"/>
              <a:sym typeface="Open Sans SemiBold"/>
            </a:endParaRPr>
          </a:p>
        </p:txBody>
      </p:sp>
      <p:sp>
        <p:nvSpPr>
          <p:cNvPr id="856" name="Google Shape;856;p71"/>
          <p:cNvSpPr/>
          <p:nvPr/>
        </p:nvSpPr>
        <p:spPr>
          <a:xfrm>
            <a:off x="8428443" y="243377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AI on edge </a:t>
            </a:r>
            <a:endParaRPr sz="2200">
              <a:solidFill>
                <a:schemeClr val="dk1"/>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devices</a:t>
            </a:r>
            <a:endParaRPr i="0" sz="2200" u="none" cap="none" strike="noStrike">
              <a:solidFill>
                <a:schemeClr val="dk1"/>
              </a:solidFill>
              <a:latin typeface="Open Sans SemiBold"/>
              <a:ea typeface="Open Sans SemiBold"/>
              <a:cs typeface="Open Sans SemiBold"/>
              <a:sym typeface="Open Sans SemiBold"/>
            </a:endParaRPr>
          </a:p>
        </p:txBody>
      </p:sp>
      <p:sp>
        <p:nvSpPr>
          <p:cNvPr id="857" name="Google Shape;857;p71"/>
          <p:cNvSpPr/>
          <p:nvPr/>
        </p:nvSpPr>
        <p:spPr>
          <a:xfrm>
            <a:off x="14394439" y="243377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Federated learning</a:t>
            </a:r>
            <a:endParaRPr i="0" sz="2200" u="none" cap="none" strike="noStrike">
              <a:solidFill>
                <a:schemeClr val="dk1"/>
              </a:solidFill>
              <a:latin typeface="Open Sans SemiBold"/>
              <a:ea typeface="Open Sans SemiBold"/>
              <a:cs typeface="Open Sans SemiBold"/>
              <a:sym typeface="Open Sans SemiBold"/>
            </a:endParaRPr>
          </a:p>
        </p:txBody>
      </p:sp>
      <p:sp>
        <p:nvSpPr>
          <p:cNvPr id="858" name="Google Shape;858;p71"/>
          <p:cNvSpPr/>
          <p:nvPr/>
        </p:nvSpPr>
        <p:spPr>
          <a:xfrm>
            <a:off x="8449554" y="453572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 sz="2200">
                <a:solidFill>
                  <a:schemeClr val="dk1"/>
                </a:solidFill>
                <a:latin typeface="Open Sans SemiBold"/>
                <a:ea typeface="Open Sans SemiBold"/>
                <a:cs typeface="Open Sans SemiBold"/>
                <a:sym typeface="Open Sans SemiBold"/>
              </a:rPr>
              <a:t>Specialized Hardware</a:t>
            </a:r>
            <a:endParaRPr sz="2200">
              <a:solidFill>
                <a:schemeClr val="dk1"/>
              </a:solidFill>
              <a:latin typeface="Open Sans SemiBold"/>
              <a:ea typeface="Open Sans SemiBold"/>
              <a:cs typeface="Open Sans SemiBold"/>
              <a:sym typeface="Open Sans SemiBold"/>
            </a:endParaRPr>
          </a:p>
        </p:txBody>
      </p:sp>
      <p:pic>
        <p:nvPicPr>
          <p:cNvPr id="859" name="Google Shape;859;p71"/>
          <p:cNvPicPr preferRelativeResize="0"/>
          <p:nvPr/>
        </p:nvPicPr>
        <p:blipFill>
          <a:blip r:embed="rId4">
            <a:alphaModFix/>
          </a:blip>
          <a:stretch>
            <a:fillRect/>
          </a:stretch>
        </p:blipFill>
        <p:spPr>
          <a:xfrm>
            <a:off x="6782423" y="2501950"/>
            <a:ext cx="1480600" cy="1480600"/>
          </a:xfrm>
          <a:prstGeom prst="rect">
            <a:avLst/>
          </a:prstGeom>
          <a:noFill/>
          <a:ln>
            <a:noFill/>
          </a:ln>
        </p:spPr>
      </p:pic>
      <p:pic>
        <p:nvPicPr>
          <p:cNvPr id="860" name="Google Shape;860;p71"/>
          <p:cNvPicPr preferRelativeResize="0"/>
          <p:nvPr/>
        </p:nvPicPr>
        <p:blipFill>
          <a:blip r:embed="rId5">
            <a:alphaModFix/>
          </a:blip>
          <a:stretch>
            <a:fillRect/>
          </a:stretch>
        </p:blipFill>
        <p:spPr>
          <a:xfrm>
            <a:off x="6598400" y="4543700"/>
            <a:ext cx="1758950" cy="1758950"/>
          </a:xfrm>
          <a:prstGeom prst="rect">
            <a:avLst/>
          </a:prstGeom>
          <a:noFill/>
          <a:ln>
            <a:noFill/>
          </a:ln>
        </p:spPr>
      </p:pic>
      <p:pic>
        <p:nvPicPr>
          <p:cNvPr id="861" name="Google Shape;861;p71"/>
          <p:cNvPicPr preferRelativeResize="0"/>
          <p:nvPr/>
        </p:nvPicPr>
        <p:blipFill>
          <a:blip r:embed="rId6">
            <a:alphaModFix/>
          </a:blip>
          <a:stretch>
            <a:fillRect/>
          </a:stretch>
        </p:blipFill>
        <p:spPr>
          <a:xfrm>
            <a:off x="12709725" y="2545500"/>
            <a:ext cx="1393514" cy="1393514"/>
          </a:xfrm>
          <a:prstGeom prst="rect">
            <a:avLst/>
          </a:prstGeom>
          <a:noFill/>
          <a:ln>
            <a:noFill/>
          </a:ln>
        </p:spPr>
      </p:pic>
      <p:sp>
        <p:nvSpPr>
          <p:cNvPr id="862" name="Google Shape;862;p71"/>
          <p:cNvSpPr/>
          <p:nvPr/>
        </p:nvSpPr>
        <p:spPr>
          <a:xfrm>
            <a:off x="2456573" y="6749457"/>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Scalability, Efficiency</a:t>
            </a:r>
            <a:endParaRPr i="0" sz="2200" u="none" cap="none" strike="noStrike">
              <a:solidFill>
                <a:schemeClr val="dk1"/>
              </a:solidFill>
              <a:latin typeface="Open Sans SemiBold"/>
              <a:ea typeface="Open Sans SemiBold"/>
              <a:cs typeface="Open Sans SemiBold"/>
              <a:sym typeface="Open Sans SemiBold"/>
            </a:endParaRPr>
          </a:p>
        </p:txBody>
      </p:sp>
      <p:sp>
        <p:nvSpPr>
          <p:cNvPr id="863" name="Google Shape;863;p71"/>
          <p:cNvSpPr/>
          <p:nvPr/>
        </p:nvSpPr>
        <p:spPr>
          <a:xfrm>
            <a:off x="8420283" y="6817657"/>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Policies, Regulations &amp; Standards</a:t>
            </a:r>
            <a:endParaRPr i="0" sz="2200" u="none" cap="none" strike="noStrike">
              <a:solidFill>
                <a:schemeClr val="dk1"/>
              </a:solidFill>
              <a:latin typeface="Open Sans SemiBold"/>
              <a:ea typeface="Open Sans SemiBold"/>
              <a:cs typeface="Open Sans SemiBold"/>
              <a:sym typeface="Open Sans SemiBold"/>
            </a:endParaRPr>
          </a:p>
        </p:txBody>
      </p:sp>
      <p:sp>
        <p:nvSpPr>
          <p:cNvPr id="864" name="Google Shape;864;p71"/>
          <p:cNvSpPr/>
          <p:nvPr/>
        </p:nvSpPr>
        <p:spPr>
          <a:xfrm>
            <a:off x="14465444" y="453574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Availability of Skilled Talent</a:t>
            </a:r>
            <a:endParaRPr i="0" sz="2200" u="none" cap="none" strike="noStrike">
              <a:solidFill>
                <a:schemeClr val="dk1"/>
              </a:solidFill>
              <a:latin typeface="Open Sans SemiBold"/>
              <a:ea typeface="Open Sans SemiBold"/>
              <a:cs typeface="Open Sans SemiBold"/>
              <a:sym typeface="Open Sans SemiBold"/>
            </a:endParaRPr>
          </a:p>
        </p:txBody>
      </p:sp>
      <p:sp>
        <p:nvSpPr>
          <p:cNvPr id="865" name="Google Shape;865;p71"/>
          <p:cNvSpPr/>
          <p:nvPr/>
        </p:nvSpPr>
        <p:spPr>
          <a:xfrm>
            <a:off x="14421229" y="6861257"/>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User Acceptance, Building Trust</a:t>
            </a:r>
            <a:endParaRPr i="0" sz="2200" u="none" cap="none" strike="noStrike">
              <a:solidFill>
                <a:schemeClr val="dk1"/>
              </a:solidFill>
              <a:latin typeface="Open Sans SemiBold"/>
              <a:ea typeface="Open Sans SemiBold"/>
              <a:cs typeface="Open Sans SemiBold"/>
              <a:sym typeface="Open Sans SemiBold"/>
            </a:endParaRPr>
          </a:p>
        </p:txBody>
      </p:sp>
      <p:pic>
        <p:nvPicPr>
          <p:cNvPr id="866" name="Google Shape;866;p71"/>
          <p:cNvPicPr preferRelativeResize="0"/>
          <p:nvPr/>
        </p:nvPicPr>
        <p:blipFill>
          <a:blip r:embed="rId7">
            <a:alphaModFix/>
          </a:blip>
          <a:stretch>
            <a:fillRect/>
          </a:stretch>
        </p:blipFill>
        <p:spPr>
          <a:xfrm>
            <a:off x="921200" y="6978200"/>
            <a:ext cx="1393501" cy="1393501"/>
          </a:xfrm>
          <a:prstGeom prst="rect">
            <a:avLst/>
          </a:prstGeom>
          <a:noFill/>
          <a:ln>
            <a:noFill/>
          </a:ln>
        </p:spPr>
      </p:pic>
      <p:pic>
        <p:nvPicPr>
          <p:cNvPr id="867" name="Google Shape;867;p71"/>
          <p:cNvPicPr preferRelativeResize="0"/>
          <p:nvPr/>
        </p:nvPicPr>
        <p:blipFill>
          <a:blip r:embed="rId8">
            <a:alphaModFix/>
          </a:blip>
          <a:stretch>
            <a:fillRect/>
          </a:stretch>
        </p:blipFill>
        <p:spPr>
          <a:xfrm>
            <a:off x="6745529" y="6853188"/>
            <a:ext cx="1480575" cy="1480575"/>
          </a:xfrm>
          <a:prstGeom prst="rect">
            <a:avLst/>
          </a:prstGeom>
          <a:noFill/>
          <a:ln>
            <a:noFill/>
          </a:ln>
          <a:effectLst>
            <a:outerShdw blurRad="317500" rotWithShape="0" algn="ctr">
              <a:srgbClr val="000000">
                <a:alpha val="20000"/>
              </a:srgbClr>
            </a:outerShdw>
          </a:effectLst>
        </p:spPr>
      </p:pic>
      <p:pic>
        <p:nvPicPr>
          <p:cNvPr id="868" name="Google Shape;868;p71"/>
          <p:cNvPicPr preferRelativeResize="0"/>
          <p:nvPr/>
        </p:nvPicPr>
        <p:blipFill>
          <a:blip r:embed="rId9">
            <a:alphaModFix/>
          </a:blip>
          <a:stretch>
            <a:fillRect/>
          </a:stretch>
        </p:blipFill>
        <p:spPr>
          <a:xfrm>
            <a:off x="12698600" y="4668300"/>
            <a:ext cx="1480576" cy="1480576"/>
          </a:xfrm>
          <a:prstGeom prst="rect">
            <a:avLst/>
          </a:prstGeom>
          <a:noFill/>
          <a:ln>
            <a:noFill/>
          </a:ln>
          <a:effectLst>
            <a:outerShdw blurRad="317500" rotWithShape="0" algn="ctr">
              <a:srgbClr val="000000">
                <a:alpha val="20000"/>
              </a:srgbClr>
            </a:outerShdw>
          </a:effectLst>
        </p:spPr>
      </p:pic>
      <p:pic>
        <p:nvPicPr>
          <p:cNvPr id="869" name="Google Shape;869;p71"/>
          <p:cNvPicPr preferRelativeResize="0"/>
          <p:nvPr/>
        </p:nvPicPr>
        <p:blipFill>
          <a:blip r:embed="rId10">
            <a:alphaModFix/>
          </a:blip>
          <a:stretch>
            <a:fillRect/>
          </a:stretch>
        </p:blipFill>
        <p:spPr>
          <a:xfrm>
            <a:off x="12625350" y="6900262"/>
            <a:ext cx="1683875" cy="1683875"/>
          </a:xfrm>
          <a:prstGeom prst="rect">
            <a:avLst/>
          </a:prstGeom>
          <a:noFill/>
          <a:ln>
            <a:noFill/>
          </a:ln>
        </p:spPr>
      </p:pic>
      <p:sp>
        <p:nvSpPr>
          <p:cNvPr id="870" name="Google Shape;870;p71"/>
          <p:cNvSpPr/>
          <p:nvPr/>
        </p:nvSpPr>
        <p:spPr>
          <a:xfrm>
            <a:off x="2562054" y="4535732"/>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Social Impact</a:t>
            </a:r>
            <a:endParaRPr i="0" sz="2200" u="none" cap="none" strike="noStrike">
              <a:solidFill>
                <a:schemeClr val="dk1"/>
              </a:solidFill>
              <a:latin typeface="Open Sans SemiBold"/>
              <a:ea typeface="Open Sans SemiBold"/>
              <a:cs typeface="Open Sans SemiBold"/>
              <a:sym typeface="Open Sans SemiBold"/>
            </a:endParaRPr>
          </a:p>
        </p:txBody>
      </p:sp>
      <p:pic>
        <p:nvPicPr>
          <p:cNvPr id="871" name="Google Shape;871;p71"/>
          <p:cNvPicPr preferRelativeResize="0"/>
          <p:nvPr/>
        </p:nvPicPr>
        <p:blipFill>
          <a:blip r:embed="rId11">
            <a:alphaModFix/>
          </a:blip>
          <a:stretch>
            <a:fillRect/>
          </a:stretch>
        </p:blipFill>
        <p:spPr>
          <a:xfrm>
            <a:off x="951446" y="4647498"/>
            <a:ext cx="1393500" cy="139347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6" name="Shape 876"/>
        <p:cNvGrpSpPr/>
        <p:nvPr/>
      </p:nvGrpSpPr>
      <p:grpSpPr>
        <a:xfrm>
          <a:off x="0" y="0"/>
          <a:ext cx="0" cy="0"/>
          <a:chOff x="0" y="0"/>
          <a:chExt cx="0" cy="0"/>
        </a:xfrm>
      </p:grpSpPr>
      <p:grpSp>
        <p:nvGrpSpPr>
          <p:cNvPr id="877" name="Google Shape;877;p72"/>
          <p:cNvGrpSpPr/>
          <p:nvPr/>
        </p:nvGrpSpPr>
        <p:grpSpPr>
          <a:xfrm>
            <a:off x="787900" y="2125400"/>
            <a:ext cx="1398799" cy="1398801"/>
            <a:chOff x="787900" y="2125400"/>
            <a:chExt cx="1398799" cy="1398801"/>
          </a:xfrm>
        </p:grpSpPr>
        <p:sp>
          <p:nvSpPr>
            <p:cNvPr id="878" name="Google Shape;878;p72"/>
            <p:cNvSpPr/>
            <p:nvPr/>
          </p:nvSpPr>
          <p:spPr>
            <a:xfrm>
              <a:off x="9051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79" name="Google Shape;879;p72"/>
            <p:cNvPicPr preferRelativeResize="0"/>
            <p:nvPr/>
          </p:nvPicPr>
          <p:blipFill>
            <a:blip r:embed="rId3">
              <a:alphaModFix/>
            </a:blip>
            <a:stretch>
              <a:fillRect/>
            </a:stretch>
          </p:blipFill>
          <p:spPr>
            <a:xfrm>
              <a:off x="787900" y="2125400"/>
              <a:ext cx="1398799" cy="1398801"/>
            </a:xfrm>
            <a:prstGeom prst="rect">
              <a:avLst/>
            </a:prstGeom>
            <a:noFill/>
            <a:ln>
              <a:noFill/>
            </a:ln>
          </p:spPr>
        </p:pic>
      </p:grpSp>
      <p:sp>
        <p:nvSpPr>
          <p:cNvPr id="880" name="Google Shape;880;p72"/>
          <p:cNvSpPr txBox="1"/>
          <p:nvPr>
            <p:ph idx="12" type="sldNum"/>
          </p:nvPr>
        </p:nvSpPr>
        <p:spPr>
          <a:xfrm>
            <a:off x="42694715" y="23498859"/>
            <a:ext cx="2765100" cy="19833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881" name="Google Shape;881;p72"/>
          <p:cNvSpPr txBox="1"/>
          <p:nvPr>
            <p:ph type="title"/>
          </p:nvPr>
        </p:nvSpPr>
        <p:spPr>
          <a:xfrm>
            <a:off x="914400" y="5852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Data Challenges and Opportunities</a:t>
            </a:r>
            <a:endParaRPr/>
          </a:p>
        </p:txBody>
      </p:sp>
      <p:sp>
        <p:nvSpPr>
          <p:cNvPr id="882" name="Google Shape;882;p72"/>
          <p:cNvSpPr/>
          <p:nvPr/>
        </p:nvSpPr>
        <p:spPr>
          <a:xfrm>
            <a:off x="5410174" y="3722388"/>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Quality</a:t>
            </a:r>
            <a:endParaRPr i="0" sz="2400" u="none" cap="none" strike="noStrike">
              <a:solidFill>
                <a:schemeClr val="dk1"/>
              </a:solidFill>
              <a:latin typeface="Open Sans Medium"/>
              <a:ea typeface="Open Sans Medium"/>
              <a:cs typeface="Open Sans Medium"/>
              <a:sym typeface="Open Sans Medium"/>
            </a:endParaRPr>
          </a:p>
        </p:txBody>
      </p:sp>
      <p:sp>
        <p:nvSpPr>
          <p:cNvPr id="883" name="Google Shape;883;p72"/>
          <p:cNvSpPr/>
          <p:nvPr/>
        </p:nvSpPr>
        <p:spPr>
          <a:xfrm>
            <a:off x="914605" y="3722380"/>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Security</a:t>
            </a:r>
            <a:endParaRPr i="0" sz="2400" u="none" cap="none" strike="noStrike">
              <a:solidFill>
                <a:schemeClr val="dk1"/>
              </a:solidFill>
              <a:latin typeface="Open Sans Medium"/>
              <a:ea typeface="Open Sans Medium"/>
              <a:cs typeface="Open Sans Medium"/>
              <a:sym typeface="Open Sans Medium"/>
            </a:endParaRPr>
          </a:p>
        </p:txBody>
      </p:sp>
      <p:sp>
        <p:nvSpPr>
          <p:cNvPr id="884" name="Google Shape;884;p72"/>
          <p:cNvSpPr/>
          <p:nvPr/>
        </p:nvSpPr>
        <p:spPr>
          <a:xfrm>
            <a:off x="9779088" y="545330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Governance</a:t>
            </a:r>
            <a:endParaRPr i="0" sz="2400" u="none" cap="none" strike="noStrike">
              <a:solidFill>
                <a:schemeClr val="dk1"/>
              </a:solidFill>
              <a:latin typeface="Open Sans Medium"/>
              <a:ea typeface="Open Sans Medium"/>
              <a:cs typeface="Open Sans Medium"/>
              <a:sym typeface="Open Sans Medium"/>
            </a:endParaRPr>
          </a:p>
        </p:txBody>
      </p:sp>
      <p:sp>
        <p:nvSpPr>
          <p:cNvPr id="885" name="Google Shape;885;p72"/>
          <p:cNvSpPr/>
          <p:nvPr/>
        </p:nvSpPr>
        <p:spPr>
          <a:xfrm>
            <a:off x="9779088" y="372237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Lineage </a:t>
            </a:r>
            <a:endParaRPr i="0" sz="2400" u="none" cap="none" strike="noStrike">
              <a:solidFill>
                <a:schemeClr val="dk1"/>
              </a:solidFill>
              <a:latin typeface="Open Sans Medium"/>
              <a:ea typeface="Open Sans Medium"/>
              <a:cs typeface="Open Sans Medium"/>
              <a:sym typeface="Open Sans Medium"/>
            </a:endParaRPr>
          </a:p>
        </p:txBody>
      </p:sp>
      <p:sp>
        <p:nvSpPr>
          <p:cNvPr id="886" name="Google Shape;886;p72"/>
          <p:cNvSpPr/>
          <p:nvPr/>
        </p:nvSpPr>
        <p:spPr>
          <a:xfrm>
            <a:off x="914411" y="631875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Privacy</a:t>
            </a:r>
            <a:endParaRPr i="0" sz="2400" u="none" cap="none" strike="noStrike">
              <a:solidFill>
                <a:schemeClr val="dk1"/>
              </a:solidFill>
              <a:latin typeface="Open Sans Medium"/>
              <a:ea typeface="Open Sans Medium"/>
              <a:cs typeface="Open Sans Medium"/>
              <a:sym typeface="Open Sans Medium"/>
            </a:endParaRPr>
          </a:p>
        </p:txBody>
      </p:sp>
      <p:sp>
        <p:nvSpPr>
          <p:cNvPr id="887" name="Google Shape;887;p72"/>
          <p:cNvSpPr/>
          <p:nvPr/>
        </p:nvSpPr>
        <p:spPr>
          <a:xfrm>
            <a:off x="14148027" y="3722409"/>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Deriving value</a:t>
            </a:r>
            <a:endParaRPr i="0" sz="2400" u="none" cap="none" strike="noStrike">
              <a:solidFill>
                <a:schemeClr val="dk1"/>
              </a:solidFill>
              <a:latin typeface="Open Sans Medium"/>
              <a:ea typeface="Open Sans Medium"/>
              <a:cs typeface="Open Sans Medium"/>
              <a:sym typeface="Open Sans Medium"/>
            </a:endParaRPr>
          </a:p>
        </p:txBody>
      </p:sp>
      <p:sp>
        <p:nvSpPr>
          <p:cNvPr id="888" name="Google Shape;888;p72"/>
          <p:cNvSpPr/>
          <p:nvPr/>
        </p:nvSpPr>
        <p:spPr>
          <a:xfrm>
            <a:off x="9779084" y="6318764"/>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Regulations</a:t>
            </a:r>
            <a:endParaRPr i="0" sz="2400" u="none" cap="none" strike="noStrike">
              <a:solidFill>
                <a:schemeClr val="dk1"/>
              </a:solidFill>
              <a:latin typeface="Open Sans Medium"/>
              <a:ea typeface="Open Sans Medium"/>
              <a:cs typeface="Open Sans Medium"/>
              <a:sym typeface="Open Sans Medium"/>
            </a:endParaRPr>
          </a:p>
        </p:txBody>
      </p:sp>
      <p:sp>
        <p:nvSpPr>
          <p:cNvPr id="889" name="Google Shape;889;p72"/>
          <p:cNvSpPr/>
          <p:nvPr/>
        </p:nvSpPr>
        <p:spPr>
          <a:xfrm>
            <a:off x="9779088" y="4587846"/>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Licensing</a:t>
            </a:r>
            <a:endParaRPr i="0" sz="2400" u="none" cap="none" strike="noStrike">
              <a:solidFill>
                <a:schemeClr val="dk1"/>
              </a:solidFill>
              <a:latin typeface="Open Sans Medium"/>
              <a:ea typeface="Open Sans Medium"/>
              <a:cs typeface="Open Sans Medium"/>
              <a:sym typeface="Open Sans Medium"/>
            </a:endParaRPr>
          </a:p>
        </p:txBody>
      </p:sp>
      <p:sp>
        <p:nvSpPr>
          <p:cNvPr id="890" name="Google Shape;890;p72"/>
          <p:cNvSpPr/>
          <p:nvPr/>
        </p:nvSpPr>
        <p:spPr>
          <a:xfrm>
            <a:off x="5410187" y="5453312"/>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Diversity</a:t>
            </a:r>
            <a:endParaRPr i="0" sz="2400" u="none" cap="none" strike="noStrike">
              <a:solidFill>
                <a:schemeClr val="dk1"/>
              </a:solidFill>
              <a:latin typeface="Open Sans Medium"/>
              <a:ea typeface="Open Sans Medium"/>
              <a:cs typeface="Open Sans Medium"/>
              <a:sym typeface="Open Sans Medium"/>
            </a:endParaRPr>
          </a:p>
        </p:txBody>
      </p:sp>
      <p:sp>
        <p:nvSpPr>
          <p:cNvPr id="891" name="Google Shape;891;p72"/>
          <p:cNvSpPr/>
          <p:nvPr/>
        </p:nvSpPr>
        <p:spPr>
          <a:xfrm>
            <a:off x="914400" y="4587839"/>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Integration</a:t>
            </a:r>
            <a:endParaRPr i="0" sz="2400" u="none" cap="none" strike="noStrike">
              <a:solidFill>
                <a:schemeClr val="dk1"/>
              </a:solidFill>
              <a:latin typeface="Open Sans Medium"/>
              <a:ea typeface="Open Sans Medium"/>
              <a:cs typeface="Open Sans Medium"/>
              <a:sym typeface="Open Sans Medium"/>
            </a:endParaRPr>
          </a:p>
        </p:txBody>
      </p:sp>
      <p:sp>
        <p:nvSpPr>
          <p:cNvPr id="892" name="Google Shape;892;p72"/>
          <p:cNvSpPr/>
          <p:nvPr/>
        </p:nvSpPr>
        <p:spPr>
          <a:xfrm>
            <a:off x="5410187" y="6318770"/>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Accessibility</a:t>
            </a:r>
            <a:endParaRPr i="0" sz="2400" u="none" cap="none" strike="noStrike">
              <a:solidFill>
                <a:schemeClr val="dk1"/>
              </a:solidFill>
              <a:latin typeface="Open Sans Medium"/>
              <a:ea typeface="Open Sans Medium"/>
              <a:cs typeface="Open Sans Medium"/>
              <a:sym typeface="Open Sans Medium"/>
            </a:endParaRPr>
          </a:p>
        </p:txBody>
      </p:sp>
      <p:sp>
        <p:nvSpPr>
          <p:cNvPr id="893" name="Google Shape;893;p72"/>
          <p:cNvSpPr/>
          <p:nvPr/>
        </p:nvSpPr>
        <p:spPr>
          <a:xfrm>
            <a:off x="914400" y="5453302"/>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Labeling</a:t>
            </a:r>
            <a:endParaRPr i="0" sz="2400" u="none" cap="none" strike="noStrike">
              <a:solidFill>
                <a:schemeClr val="dk1"/>
              </a:solidFill>
              <a:latin typeface="Open Sans Medium"/>
              <a:ea typeface="Open Sans Medium"/>
              <a:cs typeface="Open Sans Medium"/>
              <a:sym typeface="Open Sans Medium"/>
            </a:endParaRPr>
          </a:p>
        </p:txBody>
      </p:sp>
      <p:sp>
        <p:nvSpPr>
          <p:cNvPr id="894" name="Google Shape;894;p72"/>
          <p:cNvSpPr/>
          <p:nvPr/>
        </p:nvSpPr>
        <p:spPr>
          <a:xfrm>
            <a:off x="5410200" y="4587850"/>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Ethical</a:t>
            </a:r>
            <a:endParaRPr i="0" sz="2400" u="none" cap="none" strike="noStrike">
              <a:solidFill>
                <a:schemeClr val="dk1"/>
              </a:solidFill>
              <a:latin typeface="Open Sans Medium"/>
              <a:ea typeface="Open Sans Medium"/>
              <a:cs typeface="Open Sans Medium"/>
              <a:sym typeface="Open Sans Medium"/>
            </a:endParaRPr>
          </a:p>
        </p:txBody>
      </p:sp>
      <p:sp>
        <p:nvSpPr>
          <p:cNvPr id="895" name="Google Shape;895;p72"/>
          <p:cNvSpPr/>
          <p:nvPr/>
        </p:nvSpPr>
        <p:spPr>
          <a:xfrm>
            <a:off x="914411" y="804967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Quantity</a:t>
            </a:r>
            <a:endParaRPr i="0" sz="2400" u="none" cap="none" strike="noStrike">
              <a:solidFill>
                <a:schemeClr val="dk1"/>
              </a:solidFill>
              <a:latin typeface="Open Sans Medium"/>
              <a:ea typeface="Open Sans Medium"/>
              <a:cs typeface="Open Sans Medium"/>
              <a:sym typeface="Open Sans Medium"/>
            </a:endParaRPr>
          </a:p>
        </p:txBody>
      </p:sp>
      <p:sp>
        <p:nvSpPr>
          <p:cNvPr id="896" name="Google Shape;896;p72"/>
          <p:cNvSpPr/>
          <p:nvPr/>
        </p:nvSpPr>
        <p:spPr>
          <a:xfrm>
            <a:off x="914411" y="7184214"/>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Storage</a:t>
            </a:r>
            <a:endParaRPr i="0" sz="2400" u="none" cap="none" strike="noStrike">
              <a:solidFill>
                <a:schemeClr val="dk1"/>
              </a:solidFill>
              <a:latin typeface="Open Sans Medium"/>
              <a:ea typeface="Open Sans Medium"/>
              <a:cs typeface="Open Sans Medium"/>
              <a:sym typeface="Open Sans Medium"/>
            </a:endParaRPr>
          </a:p>
        </p:txBody>
      </p:sp>
      <p:sp>
        <p:nvSpPr>
          <p:cNvPr id="897" name="Google Shape;897;p72"/>
          <p:cNvSpPr/>
          <p:nvPr/>
        </p:nvSpPr>
        <p:spPr>
          <a:xfrm>
            <a:off x="9779084" y="718422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Standards</a:t>
            </a:r>
            <a:endParaRPr i="0" sz="2400" u="none" cap="none" strike="noStrike">
              <a:solidFill>
                <a:schemeClr val="dk1"/>
              </a:solidFill>
              <a:latin typeface="Open Sans Medium"/>
              <a:ea typeface="Open Sans Medium"/>
              <a:cs typeface="Open Sans Medium"/>
              <a:sym typeface="Open Sans Medium"/>
            </a:endParaRPr>
          </a:p>
        </p:txBody>
      </p:sp>
      <p:sp>
        <p:nvSpPr>
          <p:cNvPr id="898" name="Google Shape;898;p72"/>
          <p:cNvSpPr/>
          <p:nvPr/>
        </p:nvSpPr>
        <p:spPr>
          <a:xfrm>
            <a:off x="9779084" y="804967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Legislations</a:t>
            </a:r>
            <a:r>
              <a:rPr lang="en" sz="2400">
                <a:solidFill>
                  <a:schemeClr val="dk1"/>
                </a:solidFill>
                <a:latin typeface="Open Sans Medium"/>
                <a:ea typeface="Open Sans Medium"/>
                <a:cs typeface="Open Sans Medium"/>
                <a:sym typeface="Open Sans Medium"/>
              </a:rPr>
              <a:t> </a:t>
            </a:r>
            <a:endParaRPr i="0" sz="2400" u="none" cap="none" strike="noStrike">
              <a:solidFill>
                <a:schemeClr val="dk1"/>
              </a:solidFill>
              <a:latin typeface="Open Sans Medium"/>
              <a:ea typeface="Open Sans Medium"/>
              <a:cs typeface="Open Sans Medium"/>
              <a:sym typeface="Open Sans Medium"/>
            </a:endParaRPr>
          </a:p>
        </p:txBody>
      </p:sp>
      <p:grpSp>
        <p:nvGrpSpPr>
          <p:cNvPr id="899" name="Google Shape;899;p72"/>
          <p:cNvGrpSpPr/>
          <p:nvPr/>
        </p:nvGrpSpPr>
        <p:grpSpPr>
          <a:xfrm>
            <a:off x="5283487" y="2125399"/>
            <a:ext cx="1398799" cy="1398801"/>
            <a:chOff x="5283487" y="2125399"/>
            <a:chExt cx="1398799" cy="1398801"/>
          </a:xfrm>
        </p:grpSpPr>
        <p:sp>
          <p:nvSpPr>
            <p:cNvPr id="900" name="Google Shape;900;p72"/>
            <p:cNvSpPr/>
            <p:nvPr/>
          </p:nvSpPr>
          <p:spPr>
            <a:xfrm>
              <a:off x="54007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901" name="Google Shape;901;p72"/>
            <p:cNvPicPr preferRelativeResize="0"/>
            <p:nvPr/>
          </p:nvPicPr>
          <p:blipFill>
            <a:blip r:embed="rId4">
              <a:alphaModFix/>
            </a:blip>
            <a:stretch>
              <a:fillRect/>
            </a:stretch>
          </p:blipFill>
          <p:spPr>
            <a:xfrm>
              <a:off x="5283487" y="2125399"/>
              <a:ext cx="1398799" cy="1398801"/>
            </a:xfrm>
            <a:prstGeom prst="rect">
              <a:avLst/>
            </a:prstGeom>
            <a:noFill/>
            <a:ln>
              <a:noFill/>
            </a:ln>
          </p:spPr>
        </p:pic>
      </p:grpSp>
      <p:grpSp>
        <p:nvGrpSpPr>
          <p:cNvPr id="902" name="Google Shape;902;p72"/>
          <p:cNvGrpSpPr/>
          <p:nvPr/>
        </p:nvGrpSpPr>
        <p:grpSpPr>
          <a:xfrm>
            <a:off x="14138550" y="2220563"/>
            <a:ext cx="1164300" cy="1176941"/>
            <a:chOff x="14138550" y="2220563"/>
            <a:chExt cx="1164300" cy="1176941"/>
          </a:xfrm>
        </p:grpSpPr>
        <p:sp>
          <p:nvSpPr>
            <p:cNvPr id="903" name="Google Shape;903;p72"/>
            <p:cNvSpPr/>
            <p:nvPr/>
          </p:nvSpPr>
          <p:spPr>
            <a:xfrm>
              <a:off x="141385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904" name="Google Shape;904;p72"/>
            <p:cNvPicPr preferRelativeResize="0"/>
            <p:nvPr/>
          </p:nvPicPr>
          <p:blipFill>
            <a:blip r:embed="rId5">
              <a:alphaModFix/>
            </a:blip>
            <a:stretch>
              <a:fillRect/>
            </a:stretch>
          </p:blipFill>
          <p:spPr>
            <a:xfrm>
              <a:off x="14148016" y="2252103"/>
              <a:ext cx="1145400" cy="1145400"/>
            </a:xfrm>
            <a:prstGeom prst="rect">
              <a:avLst/>
            </a:prstGeom>
            <a:noFill/>
            <a:ln>
              <a:noFill/>
            </a:ln>
          </p:spPr>
        </p:pic>
      </p:grpSp>
      <p:grpSp>
        <p:nvGrpSpPr>
          <p:cNvPr id="905" name="Google Shape;905;p72"/>
          <p:cNvGrpSpPr/>
          <p:nvPr/>
        </p:nvGrpSpPr>
        <p:grpSpPr>
          <a:xfrm>
            <a:off x="9729925" y="2202901"/>
            <a:ext cx="1330725" cy="1243750"/>
            <a:chOff x="9729925" y="2202901"/>
            <a:chExt cx="1330725" cy="1243750"/>
          </a:xfrm>
        </p:grpSpPr>
        <p:sp>
          <p:nvSpPr>
            <p:cNvPr id="906" name="Google Shape;906;p72"/>
            <p:cNvSpPr/>
            <p:nvPr/>
          </p:nvSpPr>
          <p:spPr>
            <a:xfrm>
              <a:off x="98963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907" name="Google Shape;907;p72"/>
            <p:cNvPicPr preferRelativeResize="0"/>
            <p:nvPr/>
          </p:nvPicPr>
          <p:blipFill>
            <a:blip r:embed="rId6">
              <a:alphaModFix/>
            </a:blip>
            <a:stretch>
              <a:fillRect/>
            </a:stretch>
          </p:blipFill>
          <p:spPr>
            <a:xfrm>
              <a:off x="9729925" y="2202901"/>
              <a:ext cx="1243750" cy="1243750"/>
            </a:xfrm>
            <a:prstGeom prst="rect">
              <a:avLst/>
            </a:prstGeom>
            <a:noFill/>
            <a:ln>
              <a:noFill/>
            </a:ln>
          </p:spPr>
        </p:pic>
      </p:grpSp>
      <p:sp>
        <p:nvSpPr>
          <p:cNvPr id="908" name="Google Shape;908;p72"/>
          <p:cNvSpPr/>
          <p:nvPr/>
        </p:nvSpPr>
        <p:spPr>
          <a:xfrm>
            <a:off x="9779109" y="891512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Compliance</a:t>
            </a:r>
            <a:endParaRPr i="0" sz="2400" u="none" cap="none" strike="noStrike">
              <a:solidFill>
                <a:schemeClr val="dk1"/>
              </a:solidFill>
              <a:latin typeface="Open Sans Medium"/>
              <a:ea typeface="Open Sans Medium"/>
              <a:cs typeface="Open Sans Medium"/>
              <a:sym typeface="Open Sans Medium"/>
            </a:endParaRPr>
          </a:p>
        </p:txBody>
      </p:sp>
      <p:sp>
        <p:nvSpPr>
          <p:cNvPr id="909" name="Google Shape;909;p72"/>
          <p:cNvSpPr/>
          <p:nvPr/>
        </p:nvSpPr>
        <p:spPr>
          <a:xfrm>
            <a:off x="5410212" y="7093945"/>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Bias</a:t>
            </a:r>
            <a:endParaRPr i="0" sz="2400" u="none" cap="none" strike="noStrike">
              <a:solidFill>
                <a:schemeClr val="dk1"/>
              </a:solidFill>
              <a:latin typeface="Open Sans Medium"/>
              <a:ea typeface="Open Sans Medium"/>
              <a:cs typeface="Open Sans Medium"/>
              <a:sym typeface="Open Sans Medium"/>
            </a:endParaRPr>
          </a:p>
        </p:txBody>
      </p:sp>
      <p:grpSp>
        <p:nvGrpSpPr>
          <p:cNvPr id="910" name="Google Shape;910;p72"/>
          <p:cNvGrpSpPr/>
          <p:nvPr/>
        </p:nvGrpSpPr>
        <p:grpSpPr>
          <a:xfrm>
            <a:off x="-2386983" y="3098400"/>
            <a:ext cx="906317" cy="5037750"/>
            <a:chOff x="-1083008" y="2400300"/>
            <a:chExt cx="906317" cy="5037750"/>
          </a:xfrm>
        </p:grpSpPr>
        <p:sp>
          <p:nvSpPr>
            <p:cNvPr id="911" name="Google Shape;911;p72"/>
            <p:cNvSpPr/>
            <p:nvPr/>
          </p:nvSpPr>
          <p:spPr>
            <a:xfrm>
              <a:off x="-1082991" y="653175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12" name="Google Shape;912;p72"/>
            <p:cNvSpPr/>
            <p:nvPr/>
          </p:nvSpPr>
          <p:spPr>
            <a:xfrm>
              <a:off x="-1083006" y="5562463"/>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13" name="Google Shape;913;p72"/>
            <p:cNvSpPr/>
            <p:nvPr/>
          </p:nvSpPr>
          <p:spPr>
            <a:xfrm>
              <a:off x="-1082991" y="24003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14" name="Google Shape;914;p72"/>
            <p:cNvSpPr/>
            <p:nvPr/>
          </p:nvSpPr>
          <p:spPr>
            <a:xfrm>
              <a:off x="-1083008" y="3369587"/>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15" name="Google Shape;915;p72"/>
            <p:cNvSpPr/>
            <p:nvPr/>
          </p:nvSpPr>
          <p:spPr>
            <a:xfrm>
              <a:off x="-1083006" y="4466013"/>
              <a:ext cx="906300" cy="906300"/>
            </a:xfrm>
            <a:prstGeom prst="flowChartConnector">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7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LLM </a:t>
            </a:r>
            <a:r>
              <a:rPr lang="en"/>
              <a:t>Trends</a:t>
            </a:r>
            <a:endParaRPr/>
          </a:p>
        </p:txBody>
      </p:sp>
      <p:sp>
        <p:nvSpPr>
          <p:cNvPr id="921" name="Google Shape;921;p73"/>
          <p:cNvSpPr txBox="1"/>
          <p:nvPr>
            <p:ph idx="1" type="body"/>
          </p:nvPr>
        </p:nvSpPr>
        <p:spPr>
          <a:xfrm>
            <a:off x="914400" y="2400300"/>
            <a:ext cx="16459200" cy="5410200"/>
          </a:xfrm>
          <a:prstGeom prst="rect">
            <a:avLst/>
          </a:prstGeom>
        </p:spPr>
        <p:txBody>
          <a:bodyPr anchorCtr="0" anchor="t" bIns="0" lIns="0" spcFirstLastPara="1" rIns="0" wrap="square" tIns="0">
            <a:noAutofit/>
          </a:bodyPr>
          <a:lstStyle/>
          <a:p>
            <a:pPr indent="-355600" lvl="0" marL="457200" rtl="0" algn="l">
              <a:lnSpc>
                <a:spcPct val="115000"/>
              </a:lnSpc>
              <a:spcBef>
                <a:spcPts val="0"/>
              </a:spcBef>
              <a:spcAft>
                <a:spcPts val="0"/>
              </a:spcAft>
              <a:buSzPts val="2000"/>
              <a:buAutoNum type="arabicPeriod"/>
            </a:pPr>
            <a:r>
              <a:rPr b="1" lang="en" sz="2000"/>
              <a:t>Model Size</a:t>
            </a:r>
            <a:r>
              <a:rPr lang="en" sz="2000"/>
              <a:t> </a:t>
            </a:r>
            <a:endParaRPr sz="2000"/>
          </a:p>
          <a:p>
            <a:pPr indent="0" lvl="0" marL="457200" rtl="0" algn="l">
              <a:lnSpc>
                <a:spcPct val="115000"/>
              </a:lnSpc>
              <a:spcBef>
                <a:spcPts val="0"/>
              </a:spcBef>
              <a:spcAft>
                <a:spcPts val="0"/>
              </a:spcAft>
              <a:buNone/>
            </a:pPr>
            <a:r>
              <a:rPr lang="en" sz="2000"/>
              <a:t>LLMs have been steadily increasing in size and complexity. The shift from GPT-2 to GPT-3 saw a 100x increase in model parameters, and 6x increase from GPT-3 to GPT-4, enabling more nuanced language processing and higher-quality outputs.</a:t>
            </a:r>
            <a:endParaRPr sz="2000"/>
          </a:p>
          <a:p>
            <a:pPr indent="-355600" lvl="0" marL="457200" rtl="0" algn="l">
              <a:lnSpc>
                <a:spcPct val="115000"/>
              </a:lnSpc>
              <a:spcBef>
                <a:spcPts val="1000"/>
              </a:spcBef>
              <a:spcAft>
                <a:spcPts val="0"/>
              </a:spcAft>
              <a:buSzPts val="2000"/>
              <a:buFont typeface="Arial"/>
              <a:buAutoNum type="arabicPeriod"/>
            </a:pPr>
            <a:r>
              <a:rPr b="1" lang="en" sz="2000"/>
              <a:t>Pre-training and Fine-Tuning</a:t>
            </a:r>
            <a:endParaRPr b="1" sz="2000"/>
          </a:p>
          <a:p>
            <a:pPr indent="0" lvl="0" marL="457200" rtl="0" algn="l">
              <a:lnSpc>
                <a:spcPct val="115000"/>
              </a:lnSpc>
              <a:spcBef>
                <a:spcPts val="0"/>
              </a:spcBef>
              <a:spcAft>
                <a:spcPts val="0"/>
              </a:spcAft>
              <a:buNone/>
            </a:pPr>
            <a:r>
              <a:rPr lang="en" sz="2000"/>
              <a:t>Pre-training on large-scale datasets followed by fine-tuning on specific tasks has become a common approach in LLM development. This two-step process enhances model performance and allows for transfer learning across domains.</a:t>
            </a:r>
            <a:endParaRPr sz="2000"/>
          </a:p>
          <a:p>
            <a:pPr indent="-355600" lvl="0" marL="457200" rtl="0" algn="l">
              <a:lnSpc>
                <a:spcPct val="115000"/>
              </a:lnSpc>
              <a:spcBef>
                <a:spcPts val="1000"/>
              </a:spcBef>
              <a:spcAft>
                <a:spcPts val="0"/>
              </a:spcAft>
              <a:buSzPts val="2000"/>
              <a:buFont typeface="Arial"/>
              <a:buAutoNum type="arabicPeriod"/>
            </a:pPr>
            <a:r>
              <a:rPr b="1" lang="en" sz="2000"/>
              <a:t>Few-shot and Zero-shot Learning</a:t>
            </a:r>
            <a:endParaRPr b="1" sz="2000"/>
          </a:p>
          <a:p>
            <a:pPr indent="0" lvl="0" marL="457200" rtl="0" algn="l">
              <a:lnSpc>
                <a:spcPct val="115000"/>
              </a:lnSpc>
              <a:spcBef>
                <a:spcPts val="0"/>
              </a:spcBef>
              <a:spcAft>
                <a:spcPts val="0"/>
              </a:spcAft>
              <a:buNone/>
            </a:pPr>
            <a:r>
              <a:rPr lang="en" sz="2000"/>
              <a:t>LLMs have shown promising capabilities in few-shot and zero-shot learning, where they can perform tasks with minimal or no task-specific training examples. This trend has implications for rapid prototyping and reducing data requirements.</a:t>
            </a:r>
            <a:endParaRPr sz="2000"/>
          </a:p>
          <a:p>
            <a:pPr indent="-355600" lvl="0" marL="457200" rtl="0" algn="l">
              <a:lnSpc>
                <a:spcPct val="115000"/>
              </a:lnSpc>
              <a:spcBef>
                <a:spcPts val="1000"/>
              </a:spcBef>
              <a:spcAft>
                <a:spcPts val="0"/>
              </a:spcAft>
              <a:buSzPts val="2000"/>
              <a:buFont typeface="Arial"/>
              <a:buAutoNum type="arabicPeriod"/>
            </a:pPr>
            <a:r>
              <a:rPr b="1" lang="en" sz="2000"/>
              <a:t>Multimodal LLMs</a:t>
            </a:r>
            <a:endParaRPr b="1" sz="2000"/>
          </a:p>
          <a:p>
            <a:pPr indent="0" lvl="0" marL="457200" rtl="0" algn="l">
              <a:lnSpc>
                <a:spcPct val="115000"/>
              </a:lnSpc>
              <a:spcBef>
                <a:spcPts val="0"/>
              </a:spcBef>
              <a:spcAft>
                <a:spcPts val="0"/>
              </a:spcAft>
              <a:buNone/>
            </a:pPr>
            <a:r>
              <a:rPr lang="en" sz="2000"/>
              <a:t>There is an increasing focus on developing multimodal LLMs that can process and generate text in conjunction with other media types, such as images, audio and video. These models enable more comprehensive and interactive AI experiences.</a:t>
            </a:r>
            <a:endParaRPr sz="2000"/>
          </a:p>
          <a:p>
            <a:pPr indent="0" lvl="0" marL="0" rtl="0" algn="l">
              <a:lnSpc>
                <a:spcPct val="115000"/>
              </a:lnSpc>
              <a:spcBef>
                <a:spcPts val="0"/>
              </a:spcBef>
              <a:spcAft>
                <a:spcPts val="0"/>
              </a:spcAft>
              <a:buNone/>
            </a:pPr>
            <a:r>
              <a:t/>
            </a:r>
            <a:endParaRPr sz="2000"/>
          </a:p>
        </p:txBody>
      </p:sp>
      <p:sp>
        <p:nvSpPr>
          <p:cNvPr id="922" name="Google Shape;922;p7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7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LLM </a:t>
            </a:r>
            <a:r>
              <a:rPr lang="en"/>
              <a:t>Challenges</a:t>
            </a:r>
            <a:endParaRPr/>
          </a:p>
        </p:txBody>
      </p:sp>
      <p:sp>
        <p:nvSpPr>
          <p:cNvPr id="928" name="Google Shape;928;p74"/>
          <p:cNvSpPr txBox="1"/>
          <p:nvPr>
            <p:ph idx="1" type="body"/>
          </p:nvPr>
        </p:nvSpPr>
        <p:spPr>
          <a:xfrm>
            <a:off x="914400" y="2404872"/>
            <a:ext cx="16459200" cy="6832800"/>
          </a:xfrm>
          <a:prstGeom prst="rect">
            <a:avLst/>
          </a:prstGeom>
        </p:spPr>
        <p:txBody>
          <a:bodyPr anchorCtr="0" anchor="t" bIns="0" lIns="0" spcFirstLastPara="1" rIns="0" wrap="square" tIns="0">
            <a:noAutofit/>
          </a:bodyPr>
          <a:lstStyle/>
          <a:p>
            <a:pPr indent="-355600" lvl="0" marL="457200" rtl="0" algn="l">
              <a:lnSpc>
                <a:spcPct val="115000"/>
              </a:lnSpc>
              <a:spcBef>
                <a:spcPts val="0"/>
              </a:spcBef>
              <a:spcAft>
                <a:spcPts val="0"/>
              </a:spcAft>
              <a:buSzPts val="2000"/>
              <a:buAutoNum type="arabicPeriod"/>
            </a:pPr>
            <a:r>
              <a:rPr b="1" lang="en" sz="2000"/>
              <a:t>Ethical Concerns</a:t>
            </a:r>
            <a:endParaRPr b="1" sz="2000"/>
          </a:p>
          <a:p>
            <a:pPr indent="0" lvl="0" marL="457200" rtl="0" algn="l">
              <a:lnSpc>
                <a:spcPct val="115000"/>
              </a:lnSpc>
              <a:spcBef>
                <a:spcPts val="0"/>
              </a:spcBef>
              <a:spcAft>
                <a:spcPts val="0"/>
              </a:spcAft>
              <a:buNone/>
            </a:pPr>
            <a:r>
              <a:rPr lang="en" sz="2000"/>
              <a:t>LLMs raise ethical concerns related to biases, misinformation amplification, and malicious use. Ensuring fairness, transparency, and responsible deployment of these models is crucial.</a:t>
            </a:r>
            <a:endParaRPr sz="2000"/>
          </a:p>
          <a:p>
            <a:pPr indent="-355600" lvl="0" marL="457200" rtl="0" algn="l">
              <a:lnSpc>
                <a:spcPct val="115000"/>
              </a:lnSpc>
              <a:spcBef>
                <a:spcPts val="1000"/>
              </a:spcBef>
              <a:spcAft>
                <a:spcPts val="0"/>
              </a:spcAft>
              <a:buSzPts val="2000"/>
              <a:buAutoNum type="arabicPeriod"/>
            </a:pPr>
            <a:r>
              <a:rPr b="1" lang="en" sz="2000"/>
              <a:t>Data Privacy</a:t>
            </a:r>
            <a:endParaRPr b="1" sz="2000"/>
          </a:p>
          <a:p>
            <a:pPr indent="0" lvl="0" marL="457200" rtl="0" algn="l">
              <a:lnSpc>
                <a:spcPct val="115000"/>
              </a:lnSpc>
              <a:spcBef>
                <a:spcPts val="0"/>
              </a:spcBef>
              <a:spcAft>
                <a:spcPts val="0"/>
              </a:spcAft>
              <a:buNone/>
            </a:pPr>
            <a:r>
              <a:rPr lang="en" sz="2000"/>
              <a:t>LLMs require large amounts of data for training, raising concerns about user privacy and data protection. Striking a balance between data access and privacy is an ongoing challenge.</a:t>
            </a:r>
            <a:endParaRPr sz="2000"/>
          </a:p>
          <a:p>
            <a:pPr indent="-355600" lvl="0" marL="457200" rtl="0" algn="l">
              <a:lnSpc>
                <a:spcPct val="115000"/>
              </a:lnSpc>
              <a:spcBef>
                <a:spcPts val="1000"/>
              </a:spcBef>
              <a:spcAft>
                <a:spcPts val="0"/>
              </a:spcAft>
              <a:buSzPts val="2000"/>
              <a:buAutoNum type="arabicPeriod"/>
            </a:pPr>
            <a:r>
              <a:rPr b="1" lang="en" sz="2000"/>
              <a:t>Dataset Limitations</a:t>
            </a:r>
            <a:endParaRPr b="1" sz="2000"/>
          </a:p>
          <a:p>
            <a:pPr indent="0" lvl="0" marL="457200" rtl="0" algn="l">
              <a:lnSpc>
                <a:spcPct val="115000"/>
              </a:lnSpc>
              <a:spcBef>
                <a:spcPts val="0"/>
              </a:spcBef>
              <a:spcAft>
                <a:spcPts val="0"/>
              </a:spcAft>
              <a:buNone/>
            </a:pPr>
            <a:r>
              <a:rPr lang="en" sz="2000"/>
              <a:t>Open source models rely on publicly available datasets, which may be limited in terms of diversity, quality, and potential biases. The availability of diverse and representative datasets is essential for training robust and unbiased models.</a:t>
            </a:r>
            <a:endParaRPr sz="2000"/>
          </a:p>
          <a:p>
            <a:pPr indent="-355600" lvl="0" marL="457200" rtl="0" algn="l">
              <a:lnSpc>
                <a:spcPct val="115000"/>
              </a:lnSpc>
              <a:spcBef>
                <a:spcPts val="1000"/>
              </a:spcBef>
              <a:spcAft>
                <a:spcPts val="0"/>
              </a:spcAft>
              <a:buSzPts val="2000"/>
              <a:buAutoNum type="arabicPeriod"/>
            </a:pPr>
            <a:r>
              <a:rPr b="1" lang="en" sz="2000"/>
              <a:t>Resource Intensiveness</a:t>
            </a:r>
            <a:endParaRPr b="1" sz="2000"/>
          </a:p>
          <a:p>
            <a:pPr indent="0" lvl="0" marL="457200" rtl="0" algn="l">
              <a:lnSpc>
                <a:spcPct val="115000"/>
              </a:lnSpc>
              <a:spcBef>
                <a:spcPts val="0"/>
              </a:spcBef>
              <a:spcAft>
                <a:spcPts val="0"/>
              </a:spcAft>
              <a:buNone/>
            </a:pPr>
            <a:r>
              <a:rPr lang="en" sz="2000"/>
              <a:t>Training and deploying large-scale LLMs demand significant computational resources and energy consumption, hindering accessibility and sustainability.</a:t>
            </a:r>
            <a:endParaRPr sz="2000"/>
          </a:p>
          <a:p>
            <a:pPr indent="-355600" lvl="0" marL="457200" rtl="0" algn="l">
              <a:lnSpc>
                <a:spcPct val="115000"/>
              </a:lnSpc>
              <a:spcBef>
                <a:spcPts val="1000"/>
              </a:spcBef>
              <a:spcAft>
                <a:spcPts val="0"/>
              </a:spcAft>
              <a:buSzPts val="2000"/>
              <a:buAutoNum type="arabicPeriod"/>
            </a:pPr>
            <a:r>
              <a:rPr b="1" lang="en" sz="2000"/>
              <a:t>Reproducibility and Benchmarking</a:t>
            </a:r>
            <a:endParaRPr b="1" sz="2000"/>
          </a:p>
          <a:p>
            <a:pPr indent="0" lvl="0" marL="457200" rtl="0" algn="l">
              <a:lnSpc>
                <a:spcPct val="115000"/>
              </a:lnSpc>
              <a:spcBef>
                <a:spcPts val="0"/>
              </a:spcBef>
              <a:spcAft>
                <a:spcPts val="0"/>
              </a:spcAft>
              <a:buNone/>
            </a:pPr>
            <a:r>
              <a:rPr lang="en" sz="2000"/>
              <a:t>Comparing and reproducing results across different open source LLMs can be challenging due to differences in architectures, training data, and evaluation metrics. Establishing standardized benchmarks and reproducibility guidelines are essential for transparent evaluation and advancement in the field.</a:t>
            </a:r>
            <a:endParaRPr sz="2000"/>
          </a:p>
          <a:p>
            <a:pPr indent="0" lvl="0" marL="0" rtl="0" algn="l">
              <a:lnSpc>
                <a:spcPct val="115000"/>
              </a:lnSpc>
              <a:spcBef>
                <a:spcPts val="0"/>
              </a:spcBef>
              <a:spcAft>
                <a:spcPts val="0"/>
              </a:spcAft>
              <a:buNone/>
            </a:pPr>
            <a:r>
              <a:t/>
            </a:r>
            <a:endParaRPr sz="2000"/>
          </a:p>
        </p:txBody>
      </p:sp>
      <p:sp>
        <p:nvSpPr>
          <p:cNvPr id="929" name="Google Shape;929;p7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22" name="Shape 122"/>
        <p:cNvGrpSpPr/>
        <p:nvPr/>
      </p:nvGrpSpPr>
      <p:grpSpPr>
        <a:xfrm>
          <a:off x="0" y="0"/>
          <a:ext cx="0" cy="0"/>
          <a:chOff x="0" y="0"/>
          <a:chExt cx="0" cy="0"/>
        </a:xfrm>
      </p:grpSpPr>
      <p:sp>
        <p:nvSpPr>
          <p:cNvPr id="123" name="Google Shape;123;p2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124" name="Google Shape;124;p21"/>
          <p:cNvPicPr preferRelativeResize="0"/>
          <p:nvPr/>
        </p:nvPicPr>
        <p:blipFill rotWithShape="1">
          <a:blip r:embed="rId3">
            <a:alphaModFix/>
          </a:blip>
          <a:srcRect b="0" l="4327" r="4189" t="17245"/>
          <a:stretch/>
        </p:blipFill>
        <p:spPr>
          <a:xfrm>
            <a:off x="5363625" y="890050"/>
            <a:ext cx="12295778" cy="8506898"/>
          </a:xfrm>
          <a:prstGeom prst="rect">
            <a:avLst/>
          </a:prstGeom>
          <a:noFill/>
          <a:ln>
            <a:noFill/>
          </a:ln>
        </p:spPr>
      </p:pic>
      <p:sp>
        <p:nvSpPr>
          <p:cNvPr id="125" name="Google Shape;125;p21"/>
          <p:cNvSpPr txBox="1"/>
          <p:nvPr>
            <p:ph type="title"/>
          </p:nvPr>
        </p:nvSpPr>
        <p:spPr>
          <a:xfrm>
            <a:off x="914400" y="1405025"/>
            <a:ext cx="4768800" cy="55563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But with </a:t>
            </a:r>
            <a:endParaRPr/>
          </a:p>
          <a:p>
            <a:pPr indent="0" lvl="0" marL="0" rtl="0" algn="l">
              <a:spcBef>
                <a:spcPts val="0"/>
              </a:spcBef>
              <a:spcAft>
                <a:spcPts val="0"/>
              </a:spcAft>
              <a:buNone/>
            </a:pPr>
            <a:r>
              <a:rPr lang="en"/>
              <a:t>challenges…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7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Closed LLMs</a:t>
            </a:r>
            <a:endParaRPr/>
          </a:p>
        </p:txBody>
      </p:sp>
      <p:sp>
        <p:nvSpPr>
          <p:cNvPr id="935" name="Google Shape;935;p75"/>
          <p:cNvSpPr txBox="1"/>
          <p:nvPr>
            <p:ph idx="1" type="body"/>
          </p:nvPr>
        </p:nvSpPr>
        <p:spPr>
          <a:xfrm>
            <a:off x="914400" y="2404872"/>
            <a:ext cx="16459200" cy="6832800"/>
          </a:xfrm>
          <a:prstGeom prst="rect">
            <a:avLst/>
          </a:prstGeom>
        </p:spPr>
        <p:txBody>
          <a:bodyPr anchorCtr="0" anchor="t" bIns="0" lIns="0" spcFirstLastPara="1" rIns="0" wrap="square" tIns="0">
            <a:noAutofit/>
          </a:bodyPr>
          <a:lstStyle/>
          <a:p>
            <a:pPr indent="-584200" lvl="0" marL="914400" rtl="0" algn="l">
              <a:lnSpc>
                <a:spcPct val="115000"/>
              </a:lnSpc>
              <a:spcBef>
                <a:spcPts val="0"/>
              </a:spcBef>
              <a:spcAft>
                <a:spcPts val="0"/>
              </a:spcAft>
              <a:buSzPts val="2000"/>
              <a:buChar char="●"/>
            </a:pPr>
            <a:r>
              <a:rPr b="1" lang="en" sz="2000"/>
              <a:t>Lack of Accessibility</a:t>
            </a:r>
            <a:endParaRPr sz="2000"/>
          </a:p>
          <a:p>
            <a:pPr indent="0" lvl="0" marL="914400" rtl="0" algn="l">
              <a:lnSpc>
                <a:spcPct val="115000"/>
              </a:lnSpc>
              <a:spcBef>
                <a:spcPts val="0"/>
              </a:spcBef>
              <a:spcAft>
                <a:spcPts val="0"/>
              </a:spcAft>
              <a:buNone/>
            </a:pPr>
            <a:r>
              <a:rPr lang="en" sz="2000"/>
              <a:t>Closed source models are developed and owned by specific company, and access to these models may be restricted or available only through licensing agreements. This limited accessibility can restrict the ability of researchers and developers to utilize and modify the models.</a:t>
            </a:r>
            <a:endParaRPr sz="2000"/>
          </a:p>
          <a:p>
            <a:pPr indent="-584200" lvl="0" marL="914400" rtl="0" algn="l">
              <a:lnSpc>
                <a:spcPct val="115000"/>
              </a:lnSpc>
              <a:spcBef>
                <a:spcPts val="1000"/>
              </a:spcBef>
              <a:spcAft>
                <a:spcPts val="0"/>
              </a:spcAft>
              <a:buSzPts val="2000"/>
              <a:buChar char="●"/>
            </a:pPr>
            <a:r>
              <a:rPr b="1" lang="en" sz="2000"/>
              <a:t>Lack of Transparency</a:t>
            </a:r>
            <a:endParaRPr b="1" sz="2000"/>
          </a:p>
          <a:p>
            <a:pPr indent="0" lvl="0" marL="914400" rtl="0" algn="l">
              <a:lnSpc>
                <a:spcPct val="115000"/>
              </a:lnSpc>
              <a:spcBef>
                <a:spcPts val="0"/>
              </a:spcBef>
              <a:spcAft>
                <a:spcPts val="0"/>
              </a:spcAft>
              <a:buNone/>
            </a:pPr>
            <a:r>
              <a:rPr lang="en" sz="2000"/>
              <a:t>Closed source models often lack transparency in terms of their architecture, training data, and fine-tuning techniques. The inner workings and details of these models are not openly shared, making it challenging to understand how they make predictions or generate outputs. This lack of transparency can limit researchers' ability to analyze and improve the models.</a:t>
            </a:r>
            <a:endParaRPr sz="2000"/>
          </a:p>
          <a:p>
            <a:pPr indent="-584200" lvl="0" marL="914400" rtl="0" algn="l">
              <a:lnSpc>
                <a:spcPct val="115000"/>
              </a:lnSpc>
              <a:spcBef>
                <a:spcPts val="1000"/>
              </a:spcBef>
              <a:spcAft>
                <a:spcPts val="0"/>
              </a:spcAft>
              <a:buSzPts val="2000"/>
              <a:buChar char="●"/>
            </a:pPr>
            <a:r>
              <a:rPr b="1" lang="en" sz="2000"/>
              <a:t>Lack of Customizability</a:t>
            </a:r>
            <a:endParaRPr b="1" sz="2000"/>
          </a:p>
          <a:p>
            <a:pPr indent="0" lvl="0" marL="914400" rtl="0" algn="l">
              <a:lnSpc>
                <a:spcPct val="115000"/>
              </a:lnSpc>
              <a:spcBef>
                <a:spcPts val="0"/>
              </a:spcBef>
              <a:spcAft>
                <a:spcPts val="0"/>
              </a:spcAft>
              <a:buNone/>
            </a:pPr>
            <a:r>
              <a:rPr lang="en" sz="2000"/>
              <a:t>Cl</a:t>
            </a:r>
            <a:r>
              <a:rPr lang="en" sz="2000"/>
              <a:t>osed source models may offer limited customization options. The ability to fine-tune or modify the models for specific tasks or domains may be restricted or entirely unavailable. This can limit the flexibility and adaptability of the models to specific use cases.</a:t>
            </a:r>
            <a:endParaRPr sz="2000"/>
          </a:p>
          <a:p>
            <a:pPr indent="-584200" lvl="0" marL="914400" rtl="0" algn="l">
              <a:lnSpc>
                <a:spcPct val="115000"/>
              </a:lnSpc>
              <a:spcBef>
                <a:spcPts val="1000"/>
              </a:spcBef>
              <a:spcAft>
                <a:spcPts val="0"/>
              </a:spcAft>
              <a:buSzPts val="2000"/>
              <a:buChar char="●"/>
            </a:pPr>
            <a:r>
              <a:rPr b="1" lang="en" sz="2000"/>
              <a:t>Intellectual Property Rights</a:t>
            </a:r>
            <a:endParaRPr b="1" sz="2000"/>
          </a:p>
          <a:p>
            <a:pPr indent="0" lvl="0" marL="914400" rtl="0" algn="l">
              <a:lnSpc>
                <a:spcPct val="115000"/>
              </a:lnSpc>
              <a:spcBef>
                <a:spcPts val="0"/>
              </a:spcBef>
              <a:spcAft>
                <a:spcPts val="0"/>
              </a:spcAft>
              <a:buNone/>
            </a:pPr>
            <a:r>
              <a:rPr lang="en" sz="2000"/>
              <a:t>Closed source models are typically protected by intellectual property rights, such as copyrights or patents. This means that using or distributing these models without proper authorization may infringe on these rights. This can limit the freedom to use and distribute the models for various purposes.</a:t>
            </a:r>
            <a:endParaRPr sz="2000"/>
          </a:p>
        </p:txBody>
      </p:sp>
      <p:sp>
        <p:nvSpPr>
          <p:cNvPr id="936" name="Google Shape;936;p7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7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942" name="Google Shape;942;p7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Opportunities – Benefits Open Source LLMs</a:t>
            </a:r>
            <a:endParaRPr/>
          </a:p>
        </p:txBody>
      </p:sp>
      <p:sp>
        <p:nvSpPr>
          <p:cNvPr id="943" name="Google Shape;943;p76"/>
          <p:cNvSpPr txBox="1"/>
          <p:nvPr>
            <p:ph idx="1" type="body"/>
          </p:nvPr>
        </p:nvSpPr>
        <p:spPr>
          <a:xfrm>
            <a:off x="914400" y="2400300"/>
            <a:ext cx="14998500" cy="5692500"/>
          </a:xfrm>
          <a:prstGeom prst="rect">
            <a:avLst/>
          </a:prstGeom>
        </p:spPr>
        <p:txBody>
          <a:bodyPr anchorCtr="0" anchor="t" bIns="0" lIns="0" spcFirstLastPara="1" rIns="0" wrap="square" tIns="0">
            <a:noAutofit/>
          </a:bodyPr>
          <a:lstStyle/>
          <a:p>
            <a:pPr indent="-585470" lvl="0" marL="914400" rtl="0" algn="l">
              <a:lnSpc>
                <a:spcPct val="115000"/>
              </a:lnSpc>
              <a:spcBef>
                <a:spcPts val="0"/>
              </a:spcBef>
              <a:spcAft>
                <a:spcPts val="0"/>
              </a:spcAft>
              <a:buSzPts val="2020"/>
              <a:buChar char="●"/>
            </a:pPr>
            <a:r>
              <a:rPr b="1" lang="en" sz="2020"/>
              <a:t>Research and Innovation </a:t>
            </a:r>
            <a:endParaRPr b="1" sz="2020"/>
          </a:p>
          <a:p>
            <a:pPr indent="0" lvl="0" marL="914400" rtl="0" algn="l">
              <a:lnSpc>
                <a:spcPct val="115000"/>
              </a:lnSpc>
              <a:spcBef>
                <a:spcPts val="0"/>
              </a:spcBef>
              <a:spcAft>
                <a:spcPts val="0"/>
              </a:spcAft>
              <a:buSzPts val="1018"/>
              <a:buNone/>
            </a:pPr>
            <a:r>
              <a:rPr lang="en" sz="2020"/>
              <a:t>Open source LLMs provide researchers with valuable resources for exploring new techniques, developing novel applications, and advancing the field of natural language processing.</a:t>
            </a:r>
            <a:endParaRPr sz="2020"/>
          </a:p>
          <a:p>
            <a:pPr indent="-585470" lvl="0" marL="914400" rtl="0" algn="l">
              <a:lnSpc>
                <a:spcPct val="115000"/>
              </a:lnSpc>
              <a:spcBef>
                <a:spcPts val="1000"/>
              </a:spcBef>
              <a:spcAft>
                <a:spcPts val="0"/>
              </a:spcAft>
              <a:buSzPts val="2020"/>
              <a:buChar char="●"/>
            </a:pPr>
            <a:r>
              <a:rPr b="1" lang="en" sz="2020"/>
              <a:t>Collaboration and knowledge sharing</a:t>
            </a:r>
            <a:endParaRPr b="1" sz="2020"/>
          </a:p>
          <a:p>
            <a:pPr indent="0" lvl="0" marL="914400" rtl="0" algn="l">
              <a:lnSpc>
                <a:spcPct val="115000"/>
              </a:lnSpc>
              <a:spcBef>
                <a:spcPts val="0"/>
              </a:spcBef>
              <a:spcAft>
                <a:spcPts val="0"/>
              </a:spcAft>
              <a:buSzPts val="1018"/>
              <a:buNone/>
            </a:pPr>
            <a:r>
              <a:rPr lang="en" sz="2020"/>
              <a:t>Open source LLMs promote collaboration by allowing developers to build on top of existing models. Researchers and developers can build upon existing models, share improvements, and collectively advance the field.</a:t>
            </a:r>
            <a:endParaRPr sz="2020"/>
          </a:p>
          <a:p>
            <a:pPr indent="-585470" lvl="0" marL="914400" rtl="0" algn="l">
              <a:lnSpc>
                <a:spcPct val="115000"/>
              </a:lnSpc>
              <a:spcBef>
                <a:spcPts val="1000"/>
              </a:spcBef>
              <a:spcAft>
                <a:spcPts val="0"/>
              </a:spcAft>
              <a:buSzPts val="2020"/>
              <a:buChar char="●"/>
            </a:pPr>
            <a:r>
              <a:rPr b="1" lang="en" sz="2020"/>
              <a:t>Transparency </a:t>
            </a:r>
            <a:endParaRPr b="1" sz="2020"/>
          </a:p>
          <a:p>
            <a:pPr indent="0" lvl="0" marL="914400" rtl="0" algn="l">
              <a:lnSpc>
                <a:spcPct val="115000"/>
              </a:lnSpc>
              <a:spcBef>
                <a:spcPts val="0"/>
              </a:spcBef>
              <a:spcAft>
                <a:spcPts val="0"/>
              </a:spcAft>
              <a:buSzPts val="1018"/>
              <a:buNone/>
            </a:pPr>
            <a:r>
              <a:rPr lang="en" sz="2020"/>
              <a:t>Open source LLMs encourage transparency and accountability by allowing researchers to inspect the models and data used for training.</a:t>
            </a:r>
            <a:endParaRPr sz="2020"/>
          </a:p>
          <a:p>
            <a:pPr indent="-585470" lvl="0" marL="914400" rtl="0" algn="l">
              <a:lnSpc>
                <a:spcPct val="115000"/>
              </a:lnSpc>
              <a:spcBef>
                <a:spcPts val="1000"/>
              </a:spcBef>
              <a:spcAft>
                <a:spcPts val="0"/>
              </a:spcAft>
              <a:buSzPts val="2020"/>
              <a:buChar char="●"/>
            </a:pPr>
            <a:r>
              <a:rPr b="1" lang="en" sz="2020"/>
              <a:t>Democratize access </a:t>
            </a:r>
            <a:endParaRPr b="1" sz="2020"/>
          </a:p>
          <a:p>
            <a:pPr indent="0" lvl="0" marL="914400" rtl="0" algn="l">
              <a:lnSpc>
                <a:spcPct val="115000"/>
              </a:lnSpc>
              <a:spcBef>
                <a:spcPts val="0"/>
              </a:spcBef>
              <a:spcAft>
                <a:spcPts val="0"/>
              </a:spcAft>
              <a:buSzPts val="1018"/>
              <a:buNone/>
            </a:pPr>
            <a:r>
              <a:rPr lang="en" sz="2020"/>
              <a:t>Open source LLMs help to democratize access to state-of-the-art natural language processing technology enabling developers and organizations with limited resources to leverage state-of-the-art models for their applications.</a:t>
            </a:r>
            <a:endParaRPr sz="2020"/>
          </a:p>
          <a:p>
            <a:pPr indent="-585470" lvl="0" marL="914400" rtl="0" algn="l">
              <a:lnSpc>
                <a:spcPct val="115000"/>
              </a:lnSpc>
              <a:spcBef>
                <a:spcPts val="1000"/>
              </a:spcBef>
              <a:spcAft>
                <a:spcPts val="0"/>
              </a:spcAft>
              <a:buSzPts val="2020"/>
              <a:buChar char="●"/>
            </a:pPr>
            <a:r>
              <a:rPr b="1" lang="en" sz="2020"/>
              <a:t>Federated LLMs</a:t>
            </a:r>
            <a:endParaRPr b="1" sz="2020"/>
          </a:p>
          <a:p>
            <a:pPr indent="0" lvl="0" marL="914400" rtl="0" algn="l">
              <a:lnSpc>
                <a:spcPct val="115000"/>
              </a:lnSpc>
              <a:spcBef>
                <a:spcPts val="0"/>
              </a:spcBef>
              <a:spcAft>
                <a:spcPts val="0"/>
              </a:spcAft>
              <a:buSzPts val="1018"/>
              <a:buNone/>
            </a:pPr>
            <a:r>
              <a:rPr lang="en" sz="2020"/>
              <a:t>Open source LLMs support the emergence of decentralized and federated LLMs, allowing for increased privacy and data control.</a:t>
            </a:r>
            <a:endParaRPr sz="202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7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Open Source &amp; AI - Core Principles to Embrace</a:t>
            </a:r>
            <a:endParaRPr/>
          </a:p>
        </p:txBody>
      </p:sp>
      <p:sp>
        <p:nvSpPr>
          <p:cNvPr id="950" name="Google Shape;950;p77"/>
          <p:cNvSpPr/>
          <p:nvPr/>
        </p:nvSpPr>
        <p:spPr>
          <a:xfrm>
            <a:off x="11168325" y="3145463"/>
            <a:ext cx="7026000" cy="2093400"/>
          </a:xfrm>
          <a:prstGeom prst="chevron">
            <a:avLst>
              <a:gd fmla="val 50000" name="adj"/>
            </a:avLst>
          </a:prstGeom>
          <a:solidFill>
            <a:srgbClr val="1068A2"/>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2600">
                <a:solidFill>
                  <a:srgbClr val="FFFFFF"/>
                </a:solidFill>
                <a:latin typeface="Red Hat Display"/>
                <a:ea typeface="Red Hat Display"/>
                <a:cs typeface="Red Hat Display"/>
                <a:sym typeface="Red Hat Display"/>
              </a:rPr>
              <a:t>We don’t need to create an AI  project to benefit from it</a:t>
            </a:r>
            <a:endParaRPr b="1" sz="2600">
              <a:solidFill>
                <a:srgbClr val="FFFFFF"/>
              </a:solidFill>
              <a:latin typeface="Red Hat Display"/>
              <a:ea typeface="Red Hat Display"/>
              <a:cs typeface="Red Hat Display"/>
              <a:sym typeface="Red Hat Display"/>
            </a:endParaRPr>
          </a:p>
        </p:txBody>
      </p:sp>
      <p:sp>
        <p:nvSpPr>
          <p:cNvPr id="951" name="Google Shape;951;p77"/>
          <p:cNvSpPr txBox="1"/>
          <p:nvPr/>
        </p:nvSpPr>
        <p:spPr>
          <a:xfrm>
            <a:off x="12334050" y="5891775"/>
            <a:ext cx="5071200" cy="3207600"/>
          </a:xfrm>
          <a:prstGeom prst="rect">
            <a:avLst/>
          </a:prstGeom>
          <a:noFill/>
          <a:ln>
            <a:noFill/>
          </a:ln>
        </p:spPr>
        <p:txBody>
          <a:bodyPr anchorCtr="0" anchor="t" bIns="137150" lIns="137150" spcFirstLastPara="1" rIns="137150" wrap="square" tIns="137150">
            <a:noAutofit/>
          </a:bodyPr>
          <a:lstStyle/>
          <a:p>
            <a:pPr indent="0" lvl="0" marL="0" rtl="0" algn="l">
              <a:lnSpc>
                <a:spcPct val="115000"/>
              </a:lnSpc>
              <a:spcBef>
                <a:spcPts val="0"/>
              </a:spcBef>
              <a:spcAft>
                <a:spcPts val="0"/>
              </a:spcAft>
              <a:buNone/>
            </a:pPr>
            <a:r>
              <a:rPr lang="en" sz="2600">
                <a:latin typeface="Red Hat Display"/>
                <a:ea typeface="Red Hat Display"/>
                <a:cs typeface="Red Hat Display"/>
                <a:sym typeface="Red Hat Display"/>
              </a:rPr>
              <a:t>We can join an existing open source AI project and excel in it and drive to a leadership position.</a:t>
            </a:r>
            <a:endParaRPr sz="2600">
              <a:latin typeface="Red Hat Display"/>
              <a:ea typeface="Red Hat Display"/>
              <a:cs typeface="Red Hat Display"/>
              <a:sym typeface="Red Hat Display"/>
            </a:endParaRPr>
          </a:p>
        </p:txBody>
      </p:sp>
      <p:sp>
        <p:nvSpPr>
          <p:cNvPr id="952" name="Google Shape;952;p77"/>
          <p:cNvSpPr/>
          <p:nvPr/>
        </p:nvSpPr>
        <p:spPr>
          <a:xfrm>
            <a:off x="0" y="3145200"/>
            <a:ext cx="6366600" cy="2094000"/>
          </a:xfrm>
          <a:prstGeom prst="homePlate">
            <a:avLst>
              <a:gd fmla="val 50000" name="adj"/>
            </a:avLst>
          </a:prstGeom>
          <a:solidFill>
            <a:srgbClr val="001735">
              <a:alpha val="75000"/>
            </a:srgbClr>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2600">
                <a:solidFill>
                  <a:srgbClr val="FFFFFF"/>
                </a:solidFill>
                <a:latin typeface="Red Hat Display"/>
                <a:ea typeface="Red Hat Display"/>
                <a:cs typeface="Red Hat Display"/>
                <a:sym typeface="Red Hat Display"/>
              </a:rPr>
              <a:t>We can’t hire all the AI Experts in the world</a:t>
            </a:r>
            <a:endParaRPr b="1" sz="2600">
              <a:solidFill>
                <a:srgbClr val="FFFFFF"/>
              </a:solidFill>
              <a:latin typeface="Red Hat Display"/>
              <a:ea typeface="Red Hat Display"/>
              <a:cs typeface="Red Hat Display"/>
              <a:sym typeface="Red Hat Display"/>
            </a:endParaRPr>
          </a:p>
        </p:txBody>
      </p:sp>
      <p:sp>
        <p:nvSpPr>
          <p:cNvPr id="953" name="Google Shape;953;p77"/>
          <p:cNvSpPr txBox="1"/>
          <p:nvPr/>
        </p:nvSpPr>
        <p:spPr>
          <a:xfrm>
            <a:off x="231998" y="5891745"/>
            <a:ext cx="5071200" cy="3207600"/>
          </a:xfrm>
          <a:prstGeom prst="rect">
            <a:avLst/>
          </a:prstGeom>
          <a:noFill/>
          <a:ln>
            <a:noFill/>
          </a:ln>
        </p:spPr>
        <p:txBody>
          <a:bodyPr anchorCtr="0" anchor="t" bIns="137150" lIns="137150" spcFirstLastPara="1" rIns="137150" wrap="square" tIns="137150">
            <a:noAutofit/>
          </a:bodyPr>
          <a:lstStyle/>
          <a:p>
            <a:pPr indent="0" lvl="0" marL="0" rtl="0" algn="l">
              <a:lnSpc>
                <a:spcPct val="115000"/>
              </a:lnSpc>
              <a:spcBef>
                <a:spcPts val="0"/>
              </a:spcBef>
              <a:spcAft>
                <a:spcPts val="0"/>
              </a:spcAft>
              <a:buNone/>
            </a:pPr>
            <a:r>
              <a:rPr lang="en" sz="2600">
                <a:latin typeface="Red Hat Display"/>
                <a:ea typeface="Red Hat Display"/>
                <a:cs typeface="Red Hat Display"/>
                <a:sym typeface="Red Hat Display"/>
              </a:rPr>
              <a:t>We need to collaborate with all of them working to address the same challenges as us. </a:t>
            </a:r>
            <a:endParaRPr sz="2600">
              <a:latin typeface="Red Hat Display"/>
              <a:ea typeface="Red Hat Display"/>
              <a:cs typeface="Red Hat Display"/>
              <a:sym typeface="Red Hat Display"/>
            </a:endParaRPr>
          </a:p>
        </p:txBody>
      </p:sp>
      <p:sp>
        <p:nvSpPr>
          <p:cNvPr id="954" name="Google Shape;954;p77"/>
          <p:cNvSpPr/>
          <p:nvPr/>
        </p:nvSpPr>
        <p:spPr>
          <a:xfrm>
            <a:off x="5303063" y="3145238"/>
            <a:ext cx="6929400" cy="2094000"/>
          </a:xfrm>
          <a:prstGeom prst="chevron">
            <a:avLst>
              <a:gd fmla="val 50000" name="adj"/>
            </a:avLst>
          </a:prstGeom>
          <a:solidFill>
            <a:srgbClr val="3F3F3F"/>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2600">
                <a:solidFill>
                  <a:srgbClr val="FFFFFF"/>
                </a:solidFill>
                <a:latin typeface="Red Hat Display"/>
                <a:ea typeface="Red Hat Display"/>
                <a:cs typeface="Red Hat Display"/>
                <a:sym typeface="Red Hat Display"/>
              </a:rPr>
              <a:t>Open Source AI R&amp;D creates significant value</a:t>
            </a:r>
            <a:endParaRPr b="1" sz="2600">
              <a:solidFill>
                <a:srgbClr val="FFFFFF"/>
              </a:solidFill>
              <a:latin typeface="Red Hat Display"/>
              <a:ea typeface="Red Hat Display"/>
              <a:cs typeface="Red Hat Display"/>
              <a:sym typeface="Red Hat Display"/>
            </a:endParaRPr>
          </a:p>
        </p:txBody>
      </p:sp>
      <p:sp>
        <p:nvSpPr>
          <p:cNvPr id="955" name="Google Shape;955;p77"/>
          <p:cNvSpPr txBox="1"/>
          <p:nvPr/>
        </p:nvSpPr>
        <p:spPr>
          <a:xfrm>
            <a:off x="6147937" y="5891813"/>
            <a:ext cx="5239800" cy="3207600"/>
          </a:xfrm>
          <a:prstGeom prst="rect">
            <a:avLst/>
          </a:prstGeom>
          <a:noFill/>
          <a:ln>
            <a:noFill/>
          </a:ln>
        </p:spPr>
        <p:txBody>
          <a:bodyPr anchorCtr="0" anchor="t" bIns="137150" lIns="137150" spcFirstLastPara="1" rIns="137150" wrap="square" tIns="137150">
            <a:noAutofit/>
          </a:bodyPr>
          <a:lstStyle/>
          <a:p>
            <a:pPr indent="0" lvl="0" marL="0" rtl="0" algn="l">
              <a:lnSpc>
                <a:spcPct val="115000"/>
              </a:lnSpc>
              <a:spcBef>
                <a:spcPts val="0"/>
              </a:spcBef>
              <a:spcAft>
                <a:spcPts val="0"/>
              </a:spcAft>
              <a:buNone/>
            </a:pPr>
            <a:r>
              <a:rPr lang="en" sz="2600">
                <a:latin typeface="Red Hat Display"/>
                <a:ea typeface="Red Hat Display"/>
                <a:cs typeface="Red Hat Display"/>
                <a:sym typeface="Red Hat Display"/>
              </a:rPr>
              <a:t>Internal R&amp;D claims portions of that external open source AI R&amp;D and builds innovation on top of it. </a:t>
            </a:r>
            <a:endParaRPr sz="2600">
              <a:latin typeface="Red Hat Display"/>
              <a:ea typeface="Red Hat Display"/>
              <a:cs typeface="Red Hat Display"/>
              <a:sym typeface="Red Hat Display"/>
            </a:endParaRPr>
          </a:p>
        </p:txBody>
      </p:sp>
      <p:sp>
        <p:nvSpPr>
          <p:cNvPr id="956" name="Google Shape;956;p7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78"/>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What</a:t>
            </a:r>
            <a:r>
              <a:rPr lang="en"/>
              <a:t> does the remainder of 2024 look like?</a:t>
            </a:r>
            <a:endParaRPr/>
          </a:p>
        </p:txBody>
      </p:sp>
      <p:sp>
        <p:nvSpPr>
          <p:cNvPr id="962" name="Google Shape;962;p7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963" name="Google Shape;963;p78"/>
          <p:cNvSpPr txBox="1"/>
          <p:nvPr>
            <p:ph idx="1" type="body"/>
          </p:nvPr>
        </p:nvSpPr>
        <p:spPr>
          <a:xfrm>
            <a:off x="712850" y="1997200"/>
            <a:ext cx="16459200" cy="6000900"/>
          </a:xfrm>
          <a:prstGeom prst="rect">
            <a:avLst/>
          </a:prstGeom>
        </p:spPr>
        <p:txBody>
          <a:bodyPr anchorCtr="0" anchor="ctr" bIns="0" lIns="0" spcFirstLastPara="1" rIns="0" wrap="square" tIns="0">
            <a:normAutofit/>
          </a:bodyPr>
          <a:lstStyle/>
          <a:p>
            <a:pPr indent="-571500" lvl="0" marL="685800" rtl="0" algn="l">
              <a:spcBef>
                <a:spcPts val="0"/>
              </a:spcBef>
              <a:spcAft>
                <a:spcPts val="0"/>
              </a:spcAft>
              <a:buClr>
                <a:srgbClr val="1096D5"/>
              </a:buClr>
              <a:buSzPts val="3800"/>
              <a:buChar char="●"/>
            </a:pPr>
            <a:r>
              <a:rPr lang="en" sz="3800"/>
              <a:t>Hosting of new projects providing additional enabling AI technologies</a:t>
            </a:r>
            <a:endParaRPr sz="3800"/>
          </a:p>
          <a:p>
            <a:pPr indent="-571500" lvl="0" marL="685800" rtl="0" algn="l">
              <a:spcBef>
                <a:spcPts val="0"/>
              </a:spcBef>
              <a:spcAft>
                <a:spcPts val="0"/>
              </a:spcAft>
              <a:buClr>
                <a:srgbClr val="1096D5"/>
              </a:buClr>
              <a:buSzPts val="3800"/>
              <a:buChar char="●"/>
            </a:pPr>
            <a:r>
              <a:rPr lang="en" sz="3800"/>
              <a:t>New collaborations with other LF umbrellas  </a:t>
            </a:r>
            <a:endParaRPr sz="3800"/>
          </a:p>
          <a:p>
            <a:pPr indent="-571500" lvl="0" marL="685800" rtl="0" algn="l">
              <a:spcBef>
                <a:spcPts val="0"/>
              </a:spcBef>
              <a:spcAft>
                <a:spcPts val="0"/>
              </a:spcAft>
              <a:buClr>
                <a:srgbClr val="1096D5"/>
              </a:buClr>
              <a:buSzPts val="3800"/>
              <a:buChar char="●"/>
            </a:pPr>
            <a:r>
              <a:rPr lang="en" sz="3800"/>
              <a:t>Implementing new technical integrations across projects </a:t>
            </a:r>
            <a:endParaRPr sz="3800"/>
          </a:p>
          <a:p>
            <a:pPr indent="-571500" lvl="0" marL="685800" rtl="0" algn="l">
              <a:spcBef>
                <a:spcPts val="0"/>
              </a:spcBef>
              <a:spcAft>
                <a:spcPts val="0"/>
              </a:spcAft>
              <a:buClr>
                <a:srgbClr val="1096D5"/>
              </a:buClr>
              <a:buSzPts val="3800"/>
              <a:buChar char="●"/>
            </a:pPr>
            <a:r>
              <a:rPr lang="en" sz="3800"/>
              <a:t>Growing the Generative AI Commons </a:t>
            </a:r>
            <a:endParaRPr sz="3800"/>
          </a:p>
          <a:p>
            <a:pPr indent="-571500" lvl="0" marL="685800" rtl="0" algn="l">
              <a:spcBef>
                <a:spcPts val="0"/>
              </a:spcBef>
              <a:spcAft>
                <a:spcPts val="0"/>
              </a:spcAft>
              <a:buClr>
                <a:srgbClr val="1096D5"/>
              </a:buClr>
              <a:buSzPts val="3800"/>
              <a:buChar char="●"/>
            </a:pPr>
            <a:r>
              <a:rPr lang="en" sz="3800"/>
              <a:t>Driving the Model Openness Framework to production </a:t>
            </a:r>
            <a:endParaRPr sz="3800"/>
          </a:p>
          <a:p>
            <a:pPr indent="-571500" lvl="0" marL="685800" rtl="0" algn="l">
              <a:spcBef>
                <a:spcPts val="0"/>
              </a:spcBef>
              <a:spcAft>
                <a:spcPts val="0"/>
              </a:spcAft>
              <a:buClr>
                <a:srgbClr val="1096D5"/>
              </a:buClr>
              <a:buSzPts val="3800"/>
              <a:buChar char="●"/>
            </a:pPr>
            <a:r>
              <a:rPr lang="en" sz="3800"/>
              <a:t>Providing new training courses </a:t>
            </a:r>
            <a:endParaRPr sz="38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sp>
        <p:nvSpPr>
          <p:cNvPr id="968" name="Google Shape;968;p79"/>
          <p:cNvSpPr txBox="1"/>
          <p:nvPr/>
        </p:nvSpPr>
        <p:spPr>
          <a:xfrm>
            <a:off x="17736509" y="9875520"/>
            <a:ext cx="551700" cy="411300"/>
          </a:xfrm>
          <a:prstGeom prst="rect">
            <a:avLst/>
          </a:prstGeom>
          <a:noFill/>
          <a:ln>
            <a:noFill/>
          </a:ln>
        </p:spPr>
        <p:txBody>
          <a:bodyPr anchorCtr="0" anchor="ctr" bIns="68550" lIns="137150" spcFirstLastPara="1" rIns="137150" wrap="square" tIns="68550">
            <a:noAutofit/>
          </a:bodyPr>
          <a:lstStyle/>
          <a:p>
            <a:pPr indent="0" lvl="0" marL="0" rtl="0" algn="r">
              <a:spcBef>
                <a:spcPts val="0"/>
              </a:spcBef>
              <a:spcAft>
                <a:spcPts val="0"/>
              </a:spcAft>
              <a:buNone/>
            </a:pPr>
            <a:fld id="{00000000-1234-1234-1234-123412341234}" type="slidenum">
              <a:rPr lang="en" sz="1700">
                <a:solidFill>
                  <a:srgbClr val="FFFFFF"/>
                </a:solidFill>
                <a:latin typeface="Gill Sans"/>
                <a:ea typeface="Gill Sans"/>
                <a:cs typeface="Gill Sans"/>
                <a:sym typeface="Gill Sans"/>
              </a:rPr>
              <a:t>‹#›</a:t>
            </a:fld>
            <a:endParaRPr sz="1700">
              <a:solidFill>
                <a:srgbClr val="FFFFFF"/>
              </a:solidFill>
              <a:latin typeface="Gill Sans"/>
              <a:ea typeface="Gill Sans"/>
              <a:cs typeface="Gill Sans"/>
              <a:sym typeface="Gill Sans"/>
            </a:endParaRPr>
          </a:p>
        </p:txBody>
      </p:sp>
      <p:sp>
        <p:nvSpPr>
          <p:cNvPr id="969" name="Google Shape;969;p79"/>
          <p:cNvSpPr txBox="1"/>
          <p:nvPr>
            <p:ph type="title"/>
          </p:nvPr>
        </p:nvSpPr>
        <p:spPr>
          <a:xfrm>
            <a:off x="641100" y="4015200"/>
            <a:ext cx="7675800" cy="22566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5100" u="sng">
                <a:solidFill>
                  <a:schemeClr val="accent1"/>
                </a:solidFill>
                <a:hlinkClick r:id="rId3">
                  <a:extLst>
                    <a:ext uri="{A12FA001-AC4F-418D-AE19-62706E023703}">
                      <ahyp:hlinkClr val="tx"/>
                    </a:ext>
                  </a:extLst>
                </a:hlinkClick>
              </a:rPr>
              <a:t>Join us</a:t>
            </a:r>
            <a:r>
              <a:rPr lang="en" sz="5100">
                <a:solidFill>
                  <a:schemeClr val="accent1"/>
                </a:solidFill>
              </a:rPr>
              <a:t>, </a:t>
            </a:r>
            <a:r>
              <a:rPr lang="en" sz="5100"/>
              <a:t>become a member! </a:t>
            </a:r>
            <a:endParaRPr sz="5100"/>
          </a:p>
          <a:p>
            <a:pPr indent="0" lvl="0" marL="0" rtl="0" algn="l">
              <a:spcBef>
                <a:spcPts val="0"/>
              </a:spcBef>
              <a:spcAft>
                <a:spcPts val="0"/>
              </a:spcAft>
              <a:buNone/>
            </a:pPr>
            <a:r>
              <a:t/>
            </a:r>
            <a:endParaRPr sz="5100"/>
          </a:p>
          <a:p>
            <a:pPr indent="0" lvl="0" marL="0" rtl="0" algn="l">
              <a:spcBef>
                <a:spcPts val="0"/>
              </a:spcBef>
              <a:spcAft>
                <a:spcPts val="0"/>
              </a:spcAft>
              <a:buNone/>
            </a:pPr>
            <a:r>
              <a:rPr lang="en" sz="5100" u="sng">
                <a:solidFill>
                  <a:schemeClr val="hlink"/>
                </a:solidFill>
                <a:hlinkClick r:id="rId4"/>
              </a:rPr>
              <a:t>Incubate</a:t>
            </a:r>
            <a:r>
              <a:rPr lang="en" sz="5100"/>
              <a:t> your project</a:t>
            </a:r>
            <a:endParaRPr sz="5100"/>
          </a:p>
        </p:txBody>
      </p:sp>
      <p:sp>
        <p:nvSpPr>
          <p:cNvPr id="970" name="Google Shape;970;p7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solidFill>
                  <a:srgbClr val="0088FF"/>
                </a:solidFill>
              </a:rPr>
              <a:t>‹#›</a:t>
            </a:fld>
            <a:endParaRPr>
              <a:solidFill>
                <a:srgbClr val="0088FF"/>
              </a:solidFill>
            </a:endParaRPr>
          </a:p>
        </p:txBody>
      </p:sp>
      <p:sp>
        <p:nvSpPr>
          <p:cNvPr id="971" name="Google Shape;971;p79"/>
          <p:cNvSpPr txBox="1"/>
          <p:nvPr>
            <p:ph idx="4294967295" type="body"/>
          </p:nvPr>
        </p:nvSpPr>
        <p:spPr>
          <a:xfrm>
            <a:off x="9738200" y="3798749"/>
            <a:ext cx="7998300" cy="1634400"/>
          </a:xfrm>
          <a:prstGeom prst="rect">
            <a:avLst/>
          </a:prstGeom>
          <a:noFill/>
          <a:ln>
            <a:noFill/>
          </a:ln>
        </p:spPr>
        <p:txBody>
          <a:bodyPr anchorCtr="0" anchor="ctr" bIns="68550" lIns="137150" spcFirstLastPara="1" rIns="137150" wrap="square" tIns="68550">
            <a:normAutofit/>
          </a:bodyPr>
          <a:lstStyle/>
          <a:p>
            <a:pPr indent="0" lvl="0" marL="0" rtl="0" algn="ctr">
              <a:lnSpc>
                <a:spcPct val="100000"/>
              </a:lnSpc>
              <a:spcBef>
                <a:spcPts val="1500"/>
              </a:spcBef>
              <a:spcAft>
                <a:spcPts val="0"/>
              </a:spcAft>
              <a:buSzPts val="3600"/>
              <a:buNone/>
            </a:pPr>
            <a:r>
              <a:rPr lang="en" sz="3600">
                <a:uFill>
                  <a:noFill/>
                </a:uFill>
                <a:hlinkClick r:id="rId5"/>
              </a:rPr>
              <a:t>info@lfaidata.foundation</a:t>
            </a:r>
            <a:endParaRPr sz="3600"/>
          </a:p>
        </p:txBody>
      </p:sp>
      <p:pic>
        <p:nvPicPr>
          <p:cNvPr id="972" name="Google Shape;972;p79">
            <a:hlinkClick r:id="rId6"/>
          </p:cNvPr>
          <p:cNvPicPr preferRelativeResize="0"/>
          <p:nvPr/>
        </p:nvPicPr>
        <p:blipFill rotWithShape="1">
          <a:blip r:embed="rId7">
            <a:alphaModFix/>
          </a:blip>
          <a:srcRect b="0" l="0" r="0" t="0"/>
          <a:stretch/>
        </p:blipFill>
        <p:spPr>
          <a:xfrm>
            <a:off x="19334054" y="5968192"/>
            <a:ext cx="609372" cy="494859"/>
          </a:xfrm>
          <a:prstGeom prst="rect">
            <a:avLst/>
          </a:prstGeom>
          <a:noFill/>
          <a:ln>
            <a:noFill/>
          </a:ln>
        </p:spPr>
      </p:pic>
      <p:pic>
        <p:nvPicPr>
          <p:cNvPr descr="A close up of a sign&#10;&#10;Description generated with very high confidence" id="973" name="Google Shape;973;p79">
            <a:hlinkClick r:id="rId8"/>
          </p:cNvPr>
          <p:cNvPicPr preferRelativeResize="0"/>
          <p:nvPr/>
        </p:nvPicPr>
        <p:blipFill rotWithShape="1">
          <a:blip r:embed="rId9">
            <a:alphaModFix/>
          </a:blip>
          <a:srcRect b="0" l="0" r="0" t="0"/>
          <a:stretch/>
        </p:blipFill>
        <p:spPr>
          <a:xfrm>
            <a:off x="13803642" y="5968192"/>
            <a:ext cx="702824" cy="494859"/>
          </a:xfrm>
          <a:prstGeom prst="rect">
            <a:avLst/>
          </a:prstGeom>
          <a:noFill/>
          <a:ln>
            <a:noFill/>
          </a:ln>
        </p:spPr>
      </p:pic>
      <p:pic>
        <p:nvPicPr>
          <p:cNvPr descr="A picture containing clipart&#10;&#10;Description generated with very high confidence" id="974" name="Google Shape;974;p79">
            <a:hlinkClick r:id="rId10"/>
          </p:cNvPr>
          <p:cNvPicPr preferRelativeResize="0"/>
          <p:nvPr/>
        </p:nvPicPr>
        <p:blipFill rotWithShape="1">
          <a:blip r:embed="rId11">
            <a:alphaModFix/>
          </a:blip>
          <a:srcRect b="0" l="0" r="0" t="0"/>
          <a:stretch/>
        </p:blipFill>
        <p:spPr>
          <a:xfrm>
            <a:off x="12994756" y="5968192"/>
            <a:ext cx="545260" cy="494859"/>
          </a:xfrm>
          <a:prstGeom prst="rect">
            <a:avLst/>
          </a:prstGeom>
          <a:noFill/>
          <a:ln>
            <a:noFill/>
          </a:ln>
        </p:spPr>
      </p:pic>
      <p:pic>
        <p:nvPicPr>
          <p:cNvPr id="975" name="Google Shape;975;p79">
            <a:hlinkClick r:id="rId12"/>
          </p:cNvPr>
          <p:cNvPicPr preferRelativeResize="0"/>
          <p:nvPr/>
        </p:nvPicPr>
        <p:blipFill>
          <a:blip r:embed="rId13">
            <a:alphaModFix/>
          </a:blip>
          <a:stretch>
            <a:fillRect/>
          </a:stretch>
        </p:blipFill>
        <p:spPr>
          <a:xfrm>
            <a:off x="12072388" y="5962350"/>
            <a:ext cx="609375" cy="506533"/>
          </a:xfrm>
          <a:prstGeom prst="rect">
            <a:avLst/>
          </a:prstGeom>
          <a:noFill/>
          <a:ln>
            <a:noFill/>
          </a:ln>
        </p:spPr>
      </p:pic>
      <p:pic>
        <p:nvPicPr>
          <p:cNvPr id="976" name="Google Shape;976;p79">
            <a:hlinkClick r:id="rId14"/>
          </p:cNvPr>
          <p:cNvPicPr preferRelativeResize="0"/>
          <p:nvPr/>
        </p:nvPicPr>
        <p:blipFill>
          <a:blip r:embed="rId15">
            <a:alphaModFix/>
          </a:blip>
          <a:stretch>
            <a:fillRect/>
          </a:stretch>
        </p:blipFill>
        <p:spPr>
          <a:xfrm>
            <a:off x="14815382" y="5942999"/>
            <a:ext cx="545252" cy="545251"/>
          </a:xfrm>
          <a:prstGeom prst="rect">
            <a:avLst/>
          </a:prstGeom>
          <a:noFill/>
          <a:ln>
            <a:noFill/>
          </a:ln>
        </p:spPr>
      </p:pic>
      <p:pic>
        <p:nvPicPr>
          <p:cNvPr id="977" name="Google Shape;977;p79">
            <a:hlinkClick r:id="rId16"/>
          </p:cNvPr>
          <p:cNvPicPr preferRelativeResize="0"/>
          <p:nvPr/>
        </p:nvPicPr>
        <p:blipFill>
          <a:blip r:embed="rId17">
            <a:alphaModFix/>
          </a:blip>
          <a:stretch>
            <a:fillRect/>
          </a:stretch>
        </p:blipFill>
        <p:spPr>
          <a:xfrm>
            <a:off x="15669556" y="5917800"/>
            <a:ext cx="545251" cy="545251"/>
          </a:xfrm>
          <a:prstGeom prst="rect">
            <a:avLst/>
          </a:prstGeom>
          <a:noFill/>
          <a:ln>
            <a:noFill/>
          </a:ln>
        </p:spPr>
      </p:pic>
      <p:pic>
        <p:nvPicPr>
          <p:cNvPr id="978" name="Google Shape;978;p79">
            <a:hlinkClick r:id="rId18"/>
          </p:cNvPr>
          <p:cNvPicPr preferRelativeResize="0"/>
          <p:nvPr/>
        </p:nvPicPr>
        <p:blipFill>
          <a:blip r:embed="rId19">
            <a:alphaModFix/>
          </a:blip>
          <a:stretch>
            <a:fillRect/>
          </a:stretch>
        </p:blipFill>
        <p:spPr>
          <a:xfrm>
            <a:off x="11403896" y="5993412"/>
            <a:ext cx="484206" cy="4948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2"/>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400"/>
              <a:t>Open source libraries, frameworks, platforms, and tools are a two-way street:  they make AI accessible to everyone, and companies benefit from the collective efforts of the community which helps accelerate open source AI applied R&amp;D.</a:t>
            </a:r>
            <a:endParaRPr sz="4400"/>
          </a:p>
        </p:txBody>
      </p:sp>
      <p:sp>
        <p:nvSpPr>
          <p:cNvPr id="132" name="Google Shape;132;p2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33" name="Google Shape;133;p22"/>
          <p:cNvSpPr/>
          <p:nvPr/>
        </p:nvSpPr>
        <p:spPr>
          <a:xfrm>
            <a:off x="3661480" y="5380500"/>
            <a:ext cx="2602800" cy="1446600"/>
          </a:xfrm>
          <a:prstGeom prst="rect">
            <a:avLst/>
          </a:prstGeom>
          <a:solidFill>
            <a:srgbClr val="100F18"/>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Open Governance</a:t>
            </a:r>
            <a:endParaRPr b="1" sz="2400">
              <a:solidFill>
                <a:schemeClr val="lt1"/>
              </a:solidFill>
              <a:latin typeface="Open Sans"/>
              <a:ea typeface="Open Sans"/>
              <a:cs typeface="Open Sans"/>
              <a:sym typeface="Open Sans"/>
            </a:endParaRPr>
          </a:p>
        </p:txBody>
      </p:sp>
      <p:sp>
        <p:nvSpPr>
          <p:cNvPr id="134" name="Google Shape;134;p22"/>
          <p:cNvSpPr/>
          <p:nvPr/>
        </p:nvSpPr>
        <p:spPr>
          <a:xfrm>
            <a:off x="6438818" y="5380500"/>
            <a:ext cx="2602800" cy="1446600"/>
          </a:xfrm>
          <a:prstGeom prst="rect">
            <a:avLst/>
          </a:prstGeom>
          <a:solidFill>
            <a:srgbClr val="2F2F2F"/>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Neutrality</a:t>
            </a:r>
            <a:endParaRPr b="1" sz="2400">
              <a:solidFill>
                <a:schemeClr val="lt1"/>
              </a:solidFill>
              <a:latin typeface="Open Sans"/>
              <a:ea typeface="Open Sans"/>
              <a:cs typeface="Open Sans"/>
              <a:sym typeface="Open Sans"/>
            </a:endParaRPr>
          </a:p>
        </p:txBody>
      </p:sp>
      <p:sp>
        <p:nvSpPr>
          <p:cNvPr id="135" name="Google Shape;135;p22"/>
          <p:cNvSpPr/>
          <p:nvPr/>
        </p:nvSpPr>
        <p:spPr>
          <a:xfrm>
            <a:off x="9216157" y="5380500"/>
            <a:ext cx="2602800" cy="1446600"/>
          </a:xfrm>
          <a:prstGeom prst="rect">
            <a:avLst/>
          </a:prstGeom>
          <a:solidFill>
            <a:srgbClr val="1068A2"/>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Openness</a:t>
            </a:r>
            <a:endParaRPr b="1" sz="2400">
              <a:solidFill>
                <a:schemeClr val="lt1"/>
              </a:solidFill>
              <a:latin typeface="Open Sans"/>
              <a:ea typeface="Open Sans"/>
              <a:cs typeface="Open Sans"/>
              <a:sym typeface="Open Sans"/>
            </a:endParaRPr>
          </a:p>
        </p:txBody>
      </p:sp>
      <p:sp>
        <p:nvSpPr>
          <p:cNvPr id="136" name="Google Shape;136;p22"/>
          <p:cNvSpPr/>
          <p:nvPr/>
        </p:nvSpPr>
        <p:spPr>
          <a:xfrm>
            <a:off x="884175" y="5380521"/>
            <a:ext cx="2602800" cy="1446600"/>
          </a:xfrm>
          <a:prstGeom prst="rect">
            <a:avLst/>
          </a:prstGeom>
          <a:solidFill>
            <a:srgbClr val="001735">
              <a:alpha val="75000"/>
            </a:srgbClr>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Transparency</a:t>
            </a:r>
            <a:endParaRPr b="1" sz="2400">
              <a:solidFill>
                <a:schemeClr val="lt1"/>
              </a:solidFill>
              <a:latin typeface="Open Sans"/>
              <a:ea typeface="Open Sans"/>
              <a:cs typeface="Open Sans"/>
              <a:sym typeface="Open Sans"/>
            </a:endParaRPr>
          </a:p>
        </p:txBody>
      </p:sp>
      <p:sp>
        <p:nvSpPr>
          <p:cNvPr id="137" name="Google Shape;137;p22"/>
          <p:cNvSpPr/>
          <p:nvPr/>
        </p:nvSpPr>
        <p:spPr>
          <a:xfrm>
            <a:off x="11993500" y="5380521"/>
            <a:ext cx="2602800" cy="1446600"/>
          </a:xfrm>
          <a:prstGeom prst="rect">
            <a:avLst/>
          </a:prstGeom>
          <a:solidFill>
            <a:srgbClr val="016CCB"/>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Long term sustainability</a:t>
            </a:r>
            <a:endParaRPr b="1" sz="2400">
              <a:solidFill>
                <a:schemeClr val="lt1"/>
              </a:solidFill>
              <a:latin typeface="Open Sans"/>
              <a:ea typeface="Open Sans"/>
              <a:cs typeface="Open Sans"/>
              <a:sym typeface="Open Sans"/>
            </a:endParaRPr>
          </a:p>
        </p:txBody>
      </p:sp>
      <p:sp>
        <p:nvSpPr>
          <p:cNvPr id="138" name="Google Shape;138;p22"/>
          <p:cNvSpPr/>
          <p:nvPr/>
        </p:nvSpPr>
        <p:spPr>
          <a:xfrm>
            <a:off x="14770785" y="5380521"/>
            <a:ext cx="2602800" cy="1446600"/>
          </a:xfrm>
          <a:prstGeom prst="rect">
            <a:avLst/>
          </a:prstGeom>
          <a:solidFill>
            <a:srgbClr val="0088FF"/>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Collective Testing</a:t>
            </a:r>
            <a:endParaRPr b="1" sz="2400">
              <a:solidFill>
                <a:schemeClr val="lt1"/>
              </a:solidFill>
              <a:latin typeface="Open Sans"/>
              <a:ea typeface="Open Sans"/>
              <a:cs typeface="Open Sans"/>
              <a:sym typeface="Open Sans"/>
            </a:endParaRPr>
          </a:p>
        </p:txBody>
      </p:sp>
      <p:sp>
        <p:nvSpPr>
          <p:cNvPr id="139" name="Google Shape;139;p22"/>
          <p:cNvSpPr/>
          <p:nvPr/>
        </p:nvSpPr>
        <p:spPr>
          <a:xfrm>
            <a:off x="3661480" y="7056900"/>
            <a:ext cx="2602800" cy="1446600"/>
          </a:xfrm>
          <a:prstGeom prst="rect">
            <a:avLst/>
          </a:prstGeom>
          <a:solidFill>
            <a:srgbClr val="027FC6"/>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Lower Cost</a:t>
            </a:r>
            <a:endParaRPr b="1" sz="2400">
              <a:solidFill>
                <a:schemeClr val="lt1"/>
              </a:solidFill>
              <a:latin typeface="Open Sans"/>
              <a:ea typeface="Open Sans"/>
              <a:cs typeface="Open Sans"/>
              <a:sym typeface="Open Sans"/>
            </a:endParaRPr>
          </a:p>
        </p:txBody>
      </p:sp>
      <p:sp>
        <p:nvSpPr>
          <p:cNvPr id="140" name="Google Shape;140;p22"/>
          <p:cNvSpPr/>
          <p:nvPr/>
        </p:nvSpPr>
        <p:spPr>
          <a:xfrm>
            <a:off x="6438818" y="7056900"/>
            <a:ext cx="2602800" cy="1446600"/>
          </a:xfrm>
          <a:prstGeom prst="rect">
            <a:avLst/>
          </a:prstGeom>
          <a:solidFill>
            <a:srgbClr val="168FDF"/>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Faster TTM</a:t>
            </a:r>
            <a:endParaRPr b="1" sz="2400">
              <a:solidFill>
                <a:schemeClr val="lt1"/>
              </a:solidFill>
              <a:latin typeface="Open Sans"/>
              <a:ea typeface="Open Sans"/>
              <a:cs typeface="Open Sans"/>
              <a:sym typeface="Open Sans"/>
            </a:endParaRPr>
          </a:p>
        </p:txBody>
      </p:sp>
      <p:sp>
        <p:nvSpPr>
          <p:cNvPr id="141" name="Google Shape;141;p22"/>
          <p:cNvSpPr/>
          <p:nvPr/>
        </p:nvSpPr>
        <p:spPr>
          <a:xfrm>
            <a:off x="9216157" y="7056900"/>
            <a:ext cx="2602800" cy="1446600"/>
          </a:xfrm>
          <a:prstGeom prst="rect">
            <a:avLst/>
          </a:prstGeom>
          <a:solidFill>
            <a:srgbClr val="0070C0"/>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Better </a:t>
            </a:r>
            <a:endParaRPr b="1" sz="24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2400">
                <a:solidFill>
                  <a:schemeClr val="lt1"/>
                </a:solidFill>
                <a:latin typeface="Open Sans"/>
                <a:ea typeface="Open Sans"/>
                <a:cs typeface="Open Sans"/>
                <a:sym typeface="Open Sans"/>
              </a:rPr>
              <a:t>Interoperability</a:t>
            </a:r>
            <a:endParaRPr b="1" sz="2400">
              <a:solidFill>
                <a:schemeClr val="lt1"/>
              </a:solidFill>
              <a:latin typeface="Open Sans"/>
              <a:ea typeface="Open Sans"/>
              <a:cs typeface="Open Sans"/>
              <a:sym typeface="Open Sans"/>
            </a:endParaRPr>
          </a:p>
        </p:txBody>
      </p:sp>
      <p:sp>
        <p:nvSpPr>
          <p:cNvPr id="142" name="Google Shape;142;p22"/>
          <p:cNvSpPr/>
          <p:nvPr/>
        </p:nvSpPr>
        <p:spPr>
          <a:xfrm>
            <a:off x="884175" y="7056921"/>
            <a:ext cx="2602800" cy="1446600"/>
          </a:xfrm>
          <a:prstGeom prst="rect">
            <a:avLst/>
          </a:prstGeom>
          <a:solidFill>
            <a:srgbClr val="3F3F3F"/>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High Value</a:t>
            </a:r>
            <a:endParaRPr b="1" sz="2400">
              <a:solidFill>
                <a:schemeClr val="lt1"/>
              </a:solidFill>
              <a:latin typeface="Open Sans"/>
              <a:ea typeface="Open Sans"/>
              <a:cs typeface="Open Sans"/>
              <a:sym typeface="Open Sans"/>
            </a:endParaRPr>
          </a:p>
        </p:txBody>
      </p:sp>
      <p:sp>
        <p:nvSpPr>
          <p:cNvPr id="143" name="Google Shape;143;p22"/>
          <p:cNvSpPr/>
          <p:nvPr/>
        </p:nvSpPr>
        <p:spPr>
          <a:xfrm>
            <a:off x="11993500" y="7056921"/>
            <a:ext cx="2602800" cy="1446600"/>
          </a:xfrm>
          <a:prstGeom prst="rect">
            <a:avLst/>
          </a:prstGeom>
          <a:solidFill>
            <a:srgbClr val="2C92D5"/>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Access to Talent</a:t>
            </a:r>
            <a:endParaRPr b="1" sz="2400">
              <a:solidFill>
                <a:schemeClr val="lt1"/>
              </a:solidFill>
              <a:latin typeface="Open Sans"/>
              <a:ea typeface="Open Sans"/>
              <a:cs typeface="Open Sans"/>
              <a:sym typeface="Open Sans"/>
            </a:endParaRPr>
          </a:p>
        </p:txBody>
      </p:sp>
      <p:sp>
        <p:nvSpPr>
          <p:cNvPr id="144" name="Google Shape;144;p22"/>
          <p:cNvSpPr/>
          <p:nvPr/>
        </p:nvSpPr>
        <p:spPr>
          <a:xfrm>
            <a:off x="14770785" y="7056921"/>
            <a:ext cx="2602800" cy="1446600"/>
          </a:xfrm>
          <a:prstGeom prst="rect">
            <a:avLst/>
          </a:prstGeom>
          <a:solidFill>
            <a:srgbClr val="00B0F0"/>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Ease of  Integration</a:t>
            </a:r>
            <a:endParaRPr b="1" sz="2400">
              <a:solidFill>
                <a:schemeClr val="lt1"/>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3"/>
          <p:cNvSpPr txBox="1"/>
          <p:nvPr>
            <p:ph idx="4294967295" type="title"/>
          </p:nvPr>
        </p:nvSpPr>
        <p:spPr>
          <a:xfrm>
            <a:off x="914400" y="489675"/>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Open source benefits for AI &amp; Data</a:t>
            </a:r>
            <a:endParaRPr/>
          </a:p>
        </p:txBody>
      </p:sp>
      <p:sp>
        <p:nvSpPr>
          <p:cNvPr id="150" name="Google Shape;150;p23"/>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sz="1800">
                <a:solidFill>
                  <a:srgbClr val="2F2F2F"/>
                </a:solidFill>
                <a:latin typeface="Gill Sans"/>
                <a:ea typeface="Gill Sans"/>
                <a:cs typeface="Gill Sans"/>
                <a:sym typeface="Gill Sans"/>
              </a:rPr>
              <a:t>‹#›</a:t>
            </a:fld>
            <a:endParaRPr sz="1800">
              <a:solidFill>
                <a:srgbClr val="2F2F2F"/>
              </a:solidFill>
              <a:latin typeface="Gill Sans"/>
              <a:ea typeface="Gill Sans"/>
              <a:cs typeface="Gill Sans"/>
              <a:sym typeface="Gill Sans"/>
            </a:endParaRPr>
          </a:p>
        </p:txBody>
      </p:sp>
      <p:pic>
        <p:nvPicPr>
          <p:cNvPr id="151" name="Google Shape;151;p23"/>
          <p:cNvPicPr preferRelativeResize="0"/>
          <p:nvPr/>
        </p:nvPicPr>
        <p:blipFill>
          <a:blip r:embed="rId3">
            <a:alphaModFix/>
          </a:blip>
          <a:stretch>
            <a:fillRect/>
          </a:stretch>
        </p:blipFill>
        <p:spPr>
          <a:xfrm>
            <a:off x="914400" y="1619832"/>
            <a:ext cx="16459197" cy="757864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Members</a:t>
            </a:r>
            <a:endParaRPr/>
          </a:p>
          <a:p>
            <a:pPr indent="0" lvl="0" marL="0" rtl="0" algn="l">
              <a:spcBef>
                <a:spcPts val="0"/>
              </a:spcBef>
              <a:spcAft>
                <a:spcPts val="0"/>
              </a:spcAft>
              <a:buNone/>
            </a:pPr>
            <a:r>
              <a:rPr lang="en" sz="2094">
                <a:latin typeface="Bitter"/>
                <a:ea typeface="Bitter"/>
                <a:cs typeface="Bitter"/>
                <a:sym typeface="Bitter"/>
              </a:rPr>
              <a:t>February 27, 2024</a:t>
            </a:r>
            <a:endParaRPr/>
          </a:p>
        </p:txBody>
      </p:sp>
      <p:sp>
        <p:nvSpPr>
          <p:cNvPr id="157" name="Google Shape;157;p2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158" name="Google Shape;158;p24"/>
          <p:cNvPicPr preferRelativeResize="0"/>
          <p:nvPr/>
        </p:nvPicPr>
        <p:blipFill>
          <a:blip r:embed="rId3">
            <a:alphaModFix/>
          </a:blip>
          <a:stretch>
            <a:fillRect/>
          </a:stretch>
        </p:blipFill>
        <p:spPr>
          <a:xfrm>
            <a:off x="6287038" y="0"/>
            <a:ext cx="8306527" cy="1894100"/>
          </a:xfrm>
          <a:prstGeom prst="rect">
            <a:avLst/>
          </a:prstGeom>
          <a:noFill/>
          <a:ln>
            <a:noFill/>
          </a:ln>
        </p:spPr>
      </p:pic>
      <p:pic>
        <p:nvPicPr>
          <p:cNvPr id="159" name="Google Shape;159;p24"/>
          <p:cNvPicPr preferRelativeResize="0"/>
          <p:nvPr/>
        </p:nvPicPr>
        <p:blipFill>
          <a:blip r:embed="rId4">
            <a:alphaModFix/>
          </a:blip>
          <a:stretch>
            <a:fillRect/>
          </a:stretch>
        </p:blipFill>
        <p:spPr>
          <a:xfrm>
            <a:off x="6287050" y="1894100"/>
            <a:ext cx="8306524" cy="4184628"/>
          </a:xfrm>
          <a:prstGeom prst="rect">
            <a:avLst/>
          </a:prstGeom>
          <a:noFill/>
          <a:ln>
            <a:noFill/>
          </a:ln>
        </p:spPr>
      </p:pic>
      <p:pic>
        <p:nvPicPr>
          <p:cNvPr id="160" name="Google Shape;160;p24"/>
          <p:cNvPicPr preferRelativeResize="0"/>
          <p:nvPr/>
        </p:nvPicPr>
        <p:blipFill>
          <a:blip r:embed="rId5">
            <a:alphaModFix/>
          </a:blip>
          <a:stretch>
            <a:fillRect/>
          </a:stretch>
        </p:blipFill>
        <p:spPr>
          <a:xfrm>
            <a:off x="6287050" y="6078725"/>
            <a:ext cx="8306524" cy="41846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AI &amp; Data">
  <a:themeElements>
    <a:clrScheme name="Simple Light">
      <a:dk1>
        <a:srgbClr val="000000"/>
      </a:dk1>
      <a:lt1>
        <a:srgbClr val="FFFFFF"/>
      </a:lt1>
      <a:dk2>
        <a:srgbClr val="595959"/>
      </a:dk2>
      <a:lt2>
        <a:srgbClr val="EEEEEE"/>
      </a:lt2>
      <a:accent1>
        <a:srgbClr val="0088FF"/>
      </a:accent1>
      <a:accent2>
        <a:srgbClr val="672CE2"/>
      </a:accent2>
      <a:accent3>
        <a:srgbClr val="19006D"/>
      </a:accent3>
      <a:accent4>
        <a:srgbClr val="12E2E2"/>
      </a:accent4>
      <a:accent5>
        <a:srgbClr val="FF00AA"/>
      </a:accent5>
      <a:accent6>
        <a:srgbClr val="D0CFCF"/>
      </a:accent6>
      <a:hlink>
        <a:srgbClr val="0088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